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44" r:id="rId2"/>
    <p:sldId id="345" r:id="rId3"/>
    <p:sldId id="352" r:id="rId4"/>
    <p:sldId id="351" r:id="rId5"/>
    <p:sldId id="346" r:id="rId6"/>
    <p:sldId id="336" r:id="rId7"/>
    <p:sldId id="337" r:id="rId8"/>
    <p:sldId id="339" r:id="rId9"/>
    <p:sldId id="341" r:id="rId10"/>
    <p:sldId id="342" r:id="rId11"/>
    <p:sldId id="340" r:id="rId12"/>
    <p:sldId id="343" r:id="rId13"/>
    <p:sldId id="283" r:id="rId14"/>
    <p:sldId id="288" r:id="rId15"/>
    <p:sldId id="321" r:id="rId16"/>
    <p:sldId id="320" r:id="rId17"/>
    <p:sldId id="322" r:id="rId18"/>
    <p:sldId id="349" r:id="rId19"/>
    <p:sldId id="328" r:id="rId20"/>
    <p:sldId id="347" r:id="rId21"/>
    <p:sldId id="353" r:id="rId22"/>
    <p:sldId id="279" r:id="rId23"/>
    <p:sldId id="329" r:id="rId24"/>
    <p:sldId id="335" r:id="rId25"/>
    <p:sldId id="334" r:id="rId26"/>
    <p:sldId id="281" r:id="rId27"/>
  </p:sldIdLst>
  <p:sldSz cx="9144000" cy="5143500" type="screen16x9"/>
  <p:notesSz cx="6858000" cy="9144000"/>
  <p:defaultTextStyle>
    <a:defPPr>
      <a:defRPr lang="en-US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  <a:srgbClr val="115FA4"/>
    <a:srgbClr val="213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1693" autoAdjust="0"/>
  </p:normalViewPr>
  <p:slideViewPr>
    <p:cSldViewPr>
      <p:cViewPr>
        <p:scale>
          <a:sx n="140" d="100"/>
          <a:sy n="140" d="100"/>
        </p:scale>
        <p:origin x="-216" y="-3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8ACCC-AF6A-4566-926E-FD43AB40CE15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C5175-9747-4534-99B3-DE50BF1F6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617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1C591-40E8-4368-85C7-7EE45B1DFBF7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323F2-244A-42AA-98B2-7891FAB9B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72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323F2-244A-42AA-98B2-7891FAB9B36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76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Conduct study to understand possible alternate workplace arrangement strategies such as hoteling, desk sharing, and telecommuting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323F2-244A-42AA-98B2-7891FAB9B36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17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3620-FC22-458A-A901-02B3529A5A94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19C6-686D-4BDC-9AFE-A56981D9A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03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" y="0"/>
            <a:ext cx="9141948" cy="51435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0" y="-1"/>
            <a:ext cx="6096000" cy="76944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15998097973464468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506910"/>
            <a:ext cx="4953000" cy="76944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9860901356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1041545"/>
            <a:ext cx="4953000" cy="76944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120062852623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1581151"/>
            <a:ext cx="4953000" cy="76944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9013877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2114551"/>
            <a:ext cx="4953000" cy="76944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23498850680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2647951"/>
            <a:ext cx="4953000" cy="76944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9860960116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-1"/>
            <a:ext cx="9142974" cy="5143501"/>
          </a:xfrm>
          <a:prstGeom prst="rect">
            <a:avLst/>
          </a:prstGeom>
          <a:gradFill flip="none" rotWithShape="1">
            <a:gsLst>
              <a:gs pos="2500">
                <a:schemeClr val="bg1"/>
              </a:gs>
              <a:gs pos="42000">
                <a:schemeClr val="bg1">
                  <a:alpha val="89000"/>
                </a:schemeClr>
              </a:gs>
              <a:gs pos="81000">
                <a:schemeClr val="bg1">
                  <a:alpha val="4300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71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0" y="-1"/>
            <a:ext cx="6096000" cy="76944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15998097973464468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506910"/>
            <a:ext cx="4953000" cy="76944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9860901356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1041545"/>
            <a:ext cx="4953000" cy="76944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120062852623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1581151"/>
            <a:ext cx="4953000" cy="76944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9013877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2114551"/>
            <a:ext cx="4953000" cy="76944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23498850680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2647951"/>
            <a:ext cx="4953000" cy="76944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9860960116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-1"/>
            <a:ext cx="9144000" cy="5143501"/>
          </a:xfrm>
          <a:prstGeom prst="rect">
            <a:avLst/>
          </a:prstGeom>
          <a:gradFill flip="none" rotWithShape="1">
            <a:gsLst>
              <a:gs pos="2500">
                <a:schemeClr val="bg1"/>
              </a:gs>
              <a:gs pos="42000">
                <a:schemeClr val="bg1">
                  <a:alpha val="89000"/>
                </a:schemeClr>
              </a:gs>
              <a:gs pos="81000">
                <a:schemeClr val="bg1">
                  <a:alpha val="4300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898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5" b="5607"/>
          <a:stretch/>
        </p:blipFill>
        <p:spPr>
          <a:xfrm>
            <a:off x="-24025" y="-1"/>
            <a:ext cx="9168025" cy="5143502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0" y="-1"/>
            <a:ext cx="6096000" cy="76944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15998097973464468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506910"/>
            <a:ext cx="4953000" cy="76944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9860901356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1041545"/>
            <a:ext cx="4953000" cy="76944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120062852623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1581151"/>
            <a:ext cx="4953000" cy="76944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9013877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2114551"/>
            <a:ext cx="4953000" cy="76944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23498850680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2647951"/>
            <a:ext cx="4953000" cy="76944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9860960116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24025" y="-1"/>
            <a:ext cx="9168025" cy="5143501"/>
          </a:xfrm>
          <a:prstGeom prst="rect">
            <a:avLst/>
          </a:prstGeom>
          <a:gradFill flip="none" rotWithShape="1">
            <a:gsLst>
              <a:gs pos="2500">
                <a:schemeClr val="bg1"/>
              </a:gs>
              <a:gs pos="42000">
                <a:schemeClr val="bg1">
                  <a:alpha val="89000"/>
                </a:schemeClr>
              </a:gs>
              <a:gs pos="81000">
                <a:schemeClr val="bg1">
                  <a:alpha val="4300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88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5" b="5607"/>
          <a:stretch/>
        </p:blipFill>
        <p:spPr>
          <a:xfrm>
            <a:off x="-24025" y="-1"/>
            <a:ext cx="9168025" cy="5143502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-24025" y="-1"/>
            <a:ext cx="9168025" cy="51435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100000">
                <a:schemeClr val="bg1">
                  <a:lumMod val="95000"/>
                  <a:alpha val="8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5" b="5607"/>
          <a:stretch/>
        </p:blipFill>
        <p:spPr>
          <a:xfrm>
            <a:off x="-24025" y="-1"/>
            <a:ext cx="9168025" cy="5143502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-24025" y="0"/>
            <a:ext cx="9199830" cy="5143500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93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8" r="2890" b="3529"/>
          <a:stretch/>
        </p:blipFill>
        <p:spPr>
          <a:xfrm>
            <a:off x="1" y="0"/>
            <a:ext cx="9175805" cy="51435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1" y="0"/>
            <a:ext cx="9175806" cy="5143500"/>
          </a:xfrm>
          <a:prstGeom prst="rect">
            <a:avLst/>
          </a:prstGeom>
          <a:solidFill>
            <a:schemeClr val="tx2">
              <a:lumMod val="75000"/>
              <a:alpha val="93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281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8" r="2890" b="3529"/>
          <a:stretch/>
        </p:blipFill>
        <p:spPr>
          <a:xfrm>
            <a:off x="1" y="0"/>
            <a:ext cx="9175805" cy="51435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2951329" y="-1706"/>
            <a:ext cx="6231765" cy="5145206"/>
          </a:xfrm>
          <a:custGeom>
            <a:avLst/>
            <a:gdLst>
              <a:gd name="connsiteX0" fmla="*/ 0 w 3010894"/>
              <a:gd name="connsiteY0" fmla="*/ 0 h 5143500"/>
              <a:gd name="connsiteX1" fmla="*/ 3010894 w 3010894"/>
              <a:gd name="connsiteY1" fmla="*/ 0 h 5143500"/>
              <a:gd name="connsiteX2" fmla="*/ 3010894 w 3010894"/>
              <a:gd name="connsiteY2" fmla="*/ 5143500 h 5143500"/>
              <a:gd name="connsiteX3" fmla="*/ 0 w 3010894"/>
              <a:gd name="connsiteY3" fmla="*/ 5143500 h 5143500"/>
              <a:gd name="connsiteX4" fmla="*/ 0 w 3010894"/>
              <a:gd name="connsiteY4" fmla="*/ 0 h 5143500"/>
              <a:gd name="connsiteX0" fmla="*/ 3220871 w 6231765"/>
              <a:gd name="connsiteY0" fmla="*/ 1706 h 5145206"/>
              <a:gd name="connsiteX1" fmla="*/ 6231765 w 6231765"/>
              <a:gd name="connsiteY1" fmla="*/ 1706 h 5145206"/>
              <a:gd name="connsiteX2" fmla="*/ 6231765 w 6231765"/>
              <a:gd name="connsiteY2" fmla="*/ 5145206 h 5145206"/>
              <a:gd name="connsiteX3" fmla="*/ 0 w 6231765"/>
              <a:gd name="connsiteY3" fmla="*/ 0 h 5145206"/>
              <a:gd name="connsiteX4" fmla="*/ 3220871 w 6231765"/>
              <a:gd name="connsiteY4" fmla="*/ 1706 h 514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1765" h="5145206">
                <a:moveTo>
                  <a:pt x="3220871" y="1706"/>
                </a:moveTo>
                <a:lnTo>
                  <a:pt x="6231765" y="1706"/>
                </a:lnTo>
                <a:lnTo>
                  <a:pt x="6231765" y="5145206"/>
                </a:lnTo>
                <a:lnTo>
                  <a:pt x="0" y="0"/>
                </a:lnTo>
                <a:lnTo>
                  <a:pt x="3220871" y="1706"/>
                </a:lnTo>
                <a:close/>
              </a:path>
            </a:pathLst>
          </a:custGeom>
          <a:solidFill>
            <a:schemeClr val="tx2">
              <a:lumMod val="75000"/>
              <a:alpha val="93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" y="-9525"/>
            <a:ext cx="9203101" cy="5169374"/>
          </a:xfrm>
          <a:custGeom>
            <a:avLst/>
            <a:gdLst>
              <a:gd name="connsiteX0" fmla="*/ 0 w 6172200"/>
              <a:gd name="connsiteY0" fmla="*/ 0 h 5162550"/>
              <a:gd name="connsiteX1" fmla="*/ 6172200 w 6172200"/>
              <a:gd name="connsiteY1" fmla="*/ 0 h 5162550"/>
              <a:gd name="connsiteX2" fmla="*/ 6172200 w 6172200"/>
              <a:gd name="connsiteY2" fmla="*/ 5162550 h 5162550"/>
              <a:gd name="connsiteX3" fmla="*/ 0 w 6172200"/>
              <a:gd name="connsiteY3" fmla="*/ 5162550 h 5162550"/>
              <a:gd name="connsiteX4" fmla="*/ 0 w 6172200"/>
              <a:gd name="connsiteY4" fmla="*/ 0 h 5162550"/>
              <a:gd name="connsiteX0" fmla="*/ 0 w 6172200"/>
              <a:gd name="connsiteY0" fmla="*/ 0 h 5162550"/>
              <a:gd name="connsiteX1" fmla="*/ 2951328 w 6172200"/>
              <a:gd name="connsiteY1" fmla="*/ 0 h 5162550"/>
              <a:gd name="connsiteX2" fmla="*/ 6172200 w 6172200"/>
              <a:gd name="connsiteY2" fmla="*/ 5162550 h 5162550"/>
              <a:gd name="connsiteX3" fmla="*/ 0 w 6172200"/>
              <a:gd name="connsiteY3" fmla="*/ 5162550 h 5162550"/>
              <a:gd name="connsiteX4" fmla="*/ 0 w 6172200"/>
              <a:gd name="connsiteY4" fmla="*/ 0 h 5162550"/>
              <a:gd name="connsiteX0" fmla="*/ 0 w 9181532"/>
              <a:gd name="connsiteY0" fmla="*/ 0 h 5162550"/>
              <a:gd name="connsiteX1" fmla="*/ 2951328 w 9181532"/>
              <a:gd name="connsiteY1" fmla="*/ 0 h 5162550"/>
              <a:gd name="connsiteX2" fmla="*/ 9181532 w 9181532"/>
              <a:gd name="connsiteY2" fmla="*/ 5148902 h 5162550"/>
              <a:gd name="connsiteX3" fmla="*/ 0 w 9181532"/>
              <a:gd name="connsiteY3" fmla="*/ 5162550 h 5162550"/>
              <a:gd name="connsiteX4" fmla="*/ 0 w 9181532"/>
              <a:gd name="connsiteY4" fmla="*/ 0 h 5162550"/>
              <a:gd name="connsiteX0" fmla="*/ 0 w 9208844"/>
              <a:gd name="connsiteY0" fmla="*/ 0 h 5169374"/>
              <a:gd name="connsiteX1" fmla="*/ 2951328 w 9208844"/>
              <a:gd name="connsiteY1" fmla="*/ 0 h 5169374"/>
              <a:gd name="connsiteX2" fmla="*/ 9208844 w 9208844"/>
              <a:gd name="connsiteY2" fmla="*/ 5169374 h 5169374"/>
              <a:gd name="connsiteX3" fmla="*/ 0 w 9208844"/>
              <a:gd name="connsiteY3" fmla="*/ 5162550 h 5169374"/>
              <a:gd name="connsiteX4" fmla="*/ 0 w 9208844"/>
              <a:gd name="connsiteY4" fmla="*/ 0 h 516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8844" h="5169374">
                <a:moveTo>
                  <a:pt x="0" y="0"/>
                </a:moveTo>
                <a:lnTo>
                  <a:pt x="2951328" y="0"/>
                </a:lnTo>
                <a:lnTo>
                  <a:pt x="9208844" y="5169374"/>
                </a:lnTo>
                <a:lnTo>
                  <a:pt x="0" y="516255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28000">
                <a:schemeClr val="bg1">
                  <a:alpha val="93000"/>
                </a:schemeClr>
              </a:gs>
              <a:gs pos="100000">
                <a:schemeClr val="bg1">
                  <a:lumMod val="85000"/>
                  <a:alpha val="9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33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3620-FC22-458A-A901-02B3529A5A94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19C6-686D-4BDC-9AFE-A56981D9A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19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3620-FC22-458A-A901-02B3529A5A94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19C6-686D-4BDC-9AFE-A56981D9A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023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3620-FC22-458A-A901-02B3529A5A94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19C6-686D-4BDC-9AFE-A56981D9A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7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3620-FC22-458A-A901-02B3529A5A94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19C6-686D-4BDC-9AFE-A56981D9A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978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3620-FC22-458A-A901-02B3529A5A94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19C6-686D-4BDC-9AFE-A56981D9A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22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3620-FC22-458A-A901-02B3529A5A94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19C6-686D-4BDC-9AFE-A56981D9A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17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3620-FC22-458A-A901-02B3529A5A94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19C6-686D-4BDC-9AFE-A56981D9A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42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3620-FC22-458A-A901-02B3529A5A94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19C6-686D-4BDC-9AFE-A56981D9A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05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2" b="6886"/>
          <a:stretch/>
        </p:blipFill>
        <p:spPr>
          <a:xfrm>
            <a:off x="1" y="1"/>
            <a:ext cx="9175805" cy="51435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1" y="0"/>
            <a:ext cx="9175805" cy="51435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59000">
                <a:schemeClr val="bg1">
                  <a:alpha val="87000"/>
                </a:schemeClr>
              </a:gs>
              <a:gs pos="81000">
                <a:schemeClr val="bg1">
                  <a:alpha val="57000"/>
                </a:schemeClr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30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8" r="2890" b="3529"/>
          <a:stretch/>
        </p:blipFill>
        <p:spPr>
          <a:xfrm>
            <a:off x="1" y="0"/>
            <a:ext cx="9175805" cy="51435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" y="0"/>
            <a:ext cx="9175805" cy="5162550"/>
          </a:xfrm>
          <a:prstGeom prst="rect">
            <a:avLst/>
          </a:prstGeom>
          <a:gradFill flip="none" rotWithShape="1">
            <a:gsLst>
              <a:gs pos="28000">
                <a:schemeClr val="bg1">
                  <a:alpha val="93000"/>
                </a:schemeClr>
              </a:gs>
              <a:gs pos="100000">
                <a:schemeClr val="bg1">
                  <a:lumMod val="85000"/>
                  <a:alpha val="9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184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0"/>
            <a:ext cx="9143999" cy="5162550"/>
          </a:xfrm>
          <a:prstGeom prst="rect">
            <a:avLst/>
          </a:prstGeom>
          <a:gradFill flip="none" rotWithShape="1">
            <a:gsLst>
              <a:gs pos="28000">
                <a:schemeClr val="bg1">
                  <a:alpha val="93000"/>
                </a:schemeClr>
              </a:gs>
              <a:gs pos="100000">
                <a:schemeClr val="bg1">
                  <a:lumMod val="85000"/>
                  <a:alpha val="9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36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6"/>
          <a:stretch/>
        </p:blipFill>
        <p:spPr>
          <a:xfrm>
            <a:off x="1" y="1"/>
            <a:ext cx="9143999" cy="5142863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1" y="0"/>
            <a:ext cx="9143999" cy="5143500"/>
          </a:xfrm>
          <a:prstGeom prst="rect">
            <a:avLst/>
          </a:prstGeom>
          <a:gradFill flip="none" rotWithShape="1">
            <a:gsLst>
              <a:gs pos="22000">
                <a:schemeClr val="bg1"/>
              </a:gs>
              <a:gs pos="82000">
                <a:schemeClr val="bg1">
                  <a:alpha val="93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37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E3620-FC22-458A-A901-02B3529A5A94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719C6-686D-4BDC-9AFE-A56981D9A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993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2" r:id="rId7"/>
    <p:sldLayoutId id="2147483665" r:id="rId8"/>
    <p:sldLayoutId id="2147483660" r:id="rId9"/>
    <p:sldLayoutId id="2147483655" r:id="rId10"/>
    <p:sldLayoutId id="2147483663" r:id="rId11"/>
    <p:sldLayoutId id="2147483664" r:id="rId12"/>
    <p:sldLayoutId id="2147483673" r:id="rId13"/>
    <p:sldLayoutId id="2147483674" r:id="rId14"/>
    <p:sldLayoutId id="2147483661" r:id="rId15"/>
    <p:sldLayoutId id="2147483666" r:id="rId16"/>
    <p:sldLayoutId id="2147483656" r:id="rId17"/>
    <p:sldLayoutId id="2147483657" r:id="rId18"/>
    <p:sldLayoutId id="2147483658" r:id="rId19"/>
    <p:sldLayoutId id="2147483659" r:id="rId20"/>
  </p:sldLayoutIdLst>
  <p:timing>
    <p:tnLst>
      <p:par>
        <p:cTn id="1" dur="indefinite" restart="never" nodeType="tmRoot"/>
      </p:par>
    </p:tnLst>
  </p:timing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21" Type="http://schemas.openxmlformats.org/officeDocument/2006/relationships/image" Target="../media/image9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231913" y="1352550"/>
            <a:ext cx="9144000" cy="990600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400" spc="-150" dirty="0" smtClean="0">
                <a:solidFill>
                  <a:srgbClr val="21336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Land Bank Acquisition</a:t>
            </a:r>
            <a:endParaRPr lang="en-US" sz="5400" spc="-150" dirty="0">
              <a:solidFill>
                <a:srgbClr val="21336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-231913" y="811034"/>
            <a:ext cx="9144000" cy="770117"/>
          </a:xfrm>
          <a:prstGeom prst="rect">
            <a:avLst/>
          </a:prstGeom>
        </p:spPr>
        <p:txBody>
          <a:bodyPr lIns="91438" tIns="45719" rIns="91438" bIns="45719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100" spc="-150" dirty="0" smtClean="0">
                <a:latin typeface="+mn-lt"/>
              </a:rPr>
              <a:t>Salt Lake City Road Home</a:t>
            </a:r>
            <a:endParaRPr lang="en-US" sz="4000" spc="-150" dirty="0"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2178183"/>
            <a:ext cx="7467600" cy="363890"/>
            <a:chOff x="0" y="1873382"/>
            <a:chExt cx="7467600" cy="36389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1885950"/>
              <a:ext cx="7467600" cy="0"/>
            </a:xfrm>
            <a:prstGeom prst="line">
              <a:avLst/>
            </a:prstGeom>
            <a:ln w="6350">
              <a:gradFill flip="none" rotWithShape="1">
                <a:gsLst>
                  <a:gs pos="62000">
                    <a:srgbClr val="213367"/>
                  </a:gs>
                  <a:gs pos="100000">
                    <a:srgbClr val="213367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55" t="33867" r="9422"/>
            <a:stretch/>
          </p:blipFill>
          <p:spPr>
            <a:xfrm>
              <a:off x="32233" y="1873385"/>
              <a:ext cx="1263167" cy="36388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55" t="33867" r="9422"/>
            <a:stretch/>
          </p:blipFill>
          <p:spPr>
            <a:xfrm>
              <a:off x="1312469" y="1873384"/>
              <a:ext cx="1263167" cy="36388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55" t="33867" r="9422"/>
            <a:stretch/>
          </p:blipFill>
          <p:spPr>
            <a:xfrm>
              <a:off x="2590800" y="1873383"/>
              <a:ext cx="1263167" cy="36388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55" t="33867" r="9422"/>
            <a:stretch/>
          </p:blipFill>
          <p:spPr>
            <a:xfrm>
              <a:off x="3864330" y="1873382"/>
              <a:ext cx="1263167" cy="363887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8" y="4933951"/>
            <a:ext cx="1501616" cy="1630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779106" y="4881891"/>
            <a:ext cx="1371600" cy="24622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February 12, 2019 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57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67" y="4933951"/>
            <a:ext cx="1501616" cy="163069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88968" y="285750"/>
            <a:ext cx="4816432" cy="402280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cap="small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Funding Shortfall</a:t>
            </a:r>
            <a:endParaRPr lang="en-US" cap="small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905455"/>
              </p:ext>
            </p:extLst>
          </p:nvPr>
        </p:nvGraphicFramePr>
        <p:xfrm>
          <a:off x="495299" y="1428750"/>
          <a:ext cx="8153399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57344"/>
                <a:gridCol w="1821504"/>
                <a:gridCol w="1474551"/>
              </a:tblGrid>
              <a:tr h="352308">
                <a:tc>
                  <a:txBody>
                    <a:bodyPr/>
                    <a:lstStyle/>
                    <a:p>
                      <a:r>
                        <a:rPr lang="en-US" dirty="0" smtClean="0"/>
                        <a:t>Property funding</a:t>
                      </a:r>
                      <a:r>
                        <a:rPr lang="en-US" baseline="0" dirty="0" smtClean="0"/>
                        <a:t> shortfall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$1,268,221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</a:tr>
              <a:tr h="352308">
                <a:tc>
                  <a:txBody>
                    <a:bodyPr/>
                    <a:lstStyle/>
                    <a:p>
                      <a:r>
                        <a:rPr lang="en-US" dirty="0" smtClean="0"/>
                        <a:t>Construction funding shortfall</a:t>
                      </a:r>
                      <a:endParaRPr lang="en-US" dirty="0"/>
                    </a:p>
                  </a:txBody>
                  <a:tcP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$1,726,925</a:t>
                      </a:r>
                      <a:endParaRPr lang="en-US" dirty="0"/>
                    </a:p>
                  </a:txBody>
                  <a:tcP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308">
                <a:tc>
                  <a:txBody>
                    <a:bodyPr/>
                    <a:lstStyle/>
                    <a:p>
                      <a:r>
                        <a:rPr lang="en-US" b="1" cap="small" baseline="0" dirty="0" smtClean="0"/>
                        <a:t>Total Funding Shortfall</a:t>
                      </a:r>
                      <a:endParaRPr lang="en-US" b="1" cap="small" baseline="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$2,995,146</a:t>
                      </a:r>
                      <a:endParaRPr lang="en-US" b="1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23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4900940"/>
            <a:ext cx="5333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4</a:t>
            </a:r>
            <a:r>
              <a:rPr lang="en-US" sz="900" dirty="0" smtClean="0"/>
              <a:t> | 6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49120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" y="285750"/>
            <a:ext cx="4283031" cy="402280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cap="small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 Engineering</a:t>
            </a:r>
            <a:endParaRPr lang="en-US" sz="3600" cap="small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4245" y="674688"/>
            <a:ext cx="3870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small" dirty="0" smtClean="0">
                <a:solidFill>
                  <a:schemeClr val="bg1"/>
                </a:solidFill>
                <a:latin typeface="+mj-lt"/>
              </a:rPr>
              <a:t>Total Reductions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$1,958,879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245973"/>
              </p:ext>
            </p:extLst>
          </p:nvPr>
        </p:nvGraphicFramePr>
        <p:xfrm>
          <a:off x="4419600" y="63062"/>
          <a:ext cx="4191000" cy="27813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1143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Remove recess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in slab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$500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Remove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14 trees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$2,800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Remove landscape curb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$3,530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Remove irrigation portables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$2,000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Lower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playground allowance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$50,000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Change pavers from stain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to stamp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$20,000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Remove wooden boardwalks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$50,000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Remove 2 exterior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basketball hoops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$4,000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Remove bench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pad at 5 locations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$1,000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Reduce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plant quantity by 25%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$12,089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Remove plants and replace with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grass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$7,000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Remove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surcharge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$40,000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Remove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vegetation in parking islands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$3,865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Adjust irrigation from removed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plants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$15,376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Ground cover modifications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$3,000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Adjust shade canopy to be bolted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$28,000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Remove 7 North shade structures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$28,650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Remove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portion of concrete wall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$4,850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Street o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verlay adjustment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$5,000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Adjust steel bracing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$10,000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FR701 fabric in lieu of ceiling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baffles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$8,500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Remove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AT1 ceiling and paint instead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$5,800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Remove underlayment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in gym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$6,900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Concrete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floor in lieu of LVT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$4,350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Backsplash alternative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$4,000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Replace composite wood with metal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$22,000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Metal panel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savings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$200,000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Change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wood type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$1,000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Reduce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height of textured wall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$11,250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Use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Solarban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 60 instead of 70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$8,000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Remove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gyp board ceilings in club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$12,000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Change lunch service door from glass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$18,000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Reduce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door height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$1,200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Remove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half of ceiling baffles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$9,000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Reduce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ceiling height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$2,000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Reduce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thickness of LVT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$10,000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Alternative tile in classrooms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$20,000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Reduce depressed slab locations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$4,000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Simplify carpet in workroom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$1,500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Alternate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food service equipment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$13,000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Mullions to be black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paint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$10,000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Reduce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storefront height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$1,648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Remove laminated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layer from gym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$45,000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East and West hallways to be fence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$150,000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Adjust brick height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$75,000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Metal coping adjustments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$15,000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Replace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wood ceiling with laminate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$40,000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Remove wood cloud at lobby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$39,360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Replace clubhouse ceiling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with ply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$60,000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Remove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FSC equipment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$24,000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Adjust texture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panel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$30,000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Remove solid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surface below counter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$3,500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Reduce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roof walk pads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$10,000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Roof coping adjustment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$10,000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Remove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16R01 roof gates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$19,900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Remove embedded plates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$3,795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Remove brick striations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$10,121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Remove north curtain wall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$15,000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Paint gym lines in lieu of cut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$8,000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Remove plastic laminate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in gym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$10,000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Replace HDPE tubes with boards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$35,000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Reduce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complexity of wood fencing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$40,000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Remove tongue and groove walls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$10,000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Remove wire mesh partitions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$11,000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Adjust tile types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$9,965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Remove adult handrail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on stage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$2,730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Adjust gym pad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joints to vertical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$14,724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Reduce tile height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in restrooms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$7,048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Lighting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VE adjustments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$70,000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Remove RW4 fixtures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$14,000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Use MC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cable where allowable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$45,000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Aluminum feeders instead of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copper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$45,000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Reduce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bollard count in courtyards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$6,000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Use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Honeywell Silent Night alarms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$10,000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Adjust security provider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$50,738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4900940"/>
            <a:ext cx="5333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5</a:t>
            </a:r>
            <a:r>
              <a:rPr lang="en-US" sz="900" dirty="0" smtClean="0">
                <a:solidFill>
                  <a:schemeClr val="bg1"/>
                </a:solidFill>
              </a:rPr>
              <a:t> | 6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52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87477E-6 L 0 -4.40283 " pathEditMode="relative" rAng="0" ptsTypes="AA">
                                      <p:cBhvr>
                                        <p:cTn id="6" dur="59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0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7899" y="1817675"/>
            <a:ext cx="90678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cap="small" dirty="0">
                <a:ln>
                  <a:solidFill>
                    <a:schemeClr val="tx1"/>
                  </a:solidFill>
                </a:ln>
                <a:solidFill>
                  <a:srgbClr val="21336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Questions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67" y="4933951"/>
            <a:ext cx="1501616" cy="163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900940"/>
            <a:ext cx="5333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6</a:t>
            </a:r>
            <a:r>
              <a:rPr lang="en-US" sz="900" dirty="0" smtClean="0"/>
              <a:t> | 6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82942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231913" y="1352550"/>
            <a:ext cx="9144000" cy="990600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400" spc="-150" dirty="0">
                <a:solidFill>
                  <a:srgbClr val="21336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Space Renovation Plan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-231913" y="811034"/>
            <a:ext cx="9144000" cy="770117"/>
          </a:xfrm>
          <a:prstGeom prst="rect">
            <a:avLst/>
          </a:prstGeom>
        </p:spPr>
        <p:txBody>
          <a:bodyPr lIns="91438" tIns="45719" rIns="91438" bIns="45719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100" spc="-150" dirty="0">
                <a:latin typeface="+mn-lt"/>
              </a:rPr>
              <a:t>space utilization study &amp;</a:t>
            </a:r>
            <a:endParaRPr lang="en-US" sz="4000" spc="-15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4933951"/>
            <a:ext cx="1501616" cy="16306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2178183"/>
            <a:ext cx="7467600" cy="363890"/>
            <a:chOff x="0" y="1873382"/>
            <a:chExt cx="7467600" cy="36389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0" y="1885950"/>
              <a:ext cx="7467600" cy="0"/>
            </a:xfrm>
            <a:prstGeom prst="line">
              <a:avLst/>
            </a:prstGeom>
            <a:ln w="6350">
              <a:gradFill flip="none" rotWithShape="1">
                <a:gsLst>
                  <a:gs pos="62000">
                    <a:srgbClr val="213367"/>
                  </a:gs>
                  <a:gs pos="100000">
                    <a:srgbClr val="213367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55" t="33867" r="9422"/>
            <a:stretch/>
          </p:blipFill>
          <p:spPr>
            <a:xfrm>
              <a:off x="32233" y="1873385"/>
              <a:ext cx="1263167" cy="36388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55" t="33867" r="9422"/>
            <a:stretch/>
          </p:blipFill>
          <p:spPr>
            <a:xfrm>
              <a:off x="1312469" y="1873384"/>
              <a:ext cx="1263167" cy="36388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55" t="33867" r="9422"/>
            <a:stretch/>
          </p:blipFill>
          <p:spPr>
            <a:xfrm>
              <a:off x="2590800" y="1873383"/>
              <a:ext cx="1263167" cy="36388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55" t="33867" r="9422"/>
            <a:stretch/>
          </p:blipFill>
          <p:spPr>
            <a:xfrm>
              <a:off x="3864330" y="1873382"/>
              <a:ext cx="1263167" cy="363887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7779106" y="4881891"/>
            <a:ext cx="1371600" cy="24622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February 12, 2019 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56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71600" y="2038350"/>
            <a:ext cx="6400801" cy="1219200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+mn-lt"/>
              </a:rPr>
              <a:t>provides evidence demonstrating not only how current space is being used, but what we might do to improve it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4773" y="1428750"/>
            <a:ext cx="90678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small" dirty="0"/>
              <a:t>A Space Utilization Study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67" y="4933951"/>
            <a:ext cx="1501616" cy="163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900940"/>
            <a:ext cx="5333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1 | 13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5128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FDE9EC6-54BD-BE4A-974E-14FC0C3CC309}"/>
              </a:ext>
            </a:extLst>
          </p:cNvPr>
          <p:cNvSpPr txBox="1"/>
          <p:nvPr/>
        </p:nvSpPr>
        <p:spPr>
          <a:xfrm>
            <a:off x="533400" y="1591115"/>
            <a:ext cx="2209800" cy="2133600"/>
          </a:xfrm>
          <a:prstGeom prst="rect">
            <a:avLst/>
          </a:prstGeom>
          <a:noFill/>
          <a:ln w="76200">
            <a:solidFill>
              <a:srgbClr val="002060"/>
            </a:solidFill>
            <a:miter lim="800000"/>
          </a:ln>
        </p:spPr>
        <p:txBody>
          <a:bodyPr wrap="square" lIns="91438" tIns="45719" rIns="91438" bIns="45719" rtlCol="0">
            <a:noAutofit/>
          </a:bodyPr>
          <a:lstStyle/>
          <a:p>
            <a:r>
              <a:rPr lang="en-US" dirty="0">
                <a:latin typeface="+mj-lt"/>
              </a:rPr>
              <a:t>Baseline </a:t>
            </a:r>
            <a:r>
              <a:rPr lang="en-US" dirty="0" smtClean="0">
                <a:latin typeface="+mj-lt"/>
              </a:rPr>
              <a:t>Audit</a:t>
            </a:r>
          </a:p>
          <a:p>
            <a:endParaRPr lang="en-US" dirty="0">
              <a:latin typeface="+mj-lt"/>
            </a:endParaRPr>
          </a:p>
          <a:p>
            <a:endParaRPr lang="en-US" sz="1400" dirty="0"/>
          </a:p>
          <a:p>
            <a:r>
              <a:rPr lang="en-US" sz="1400" dirty="0"/>
              <a:t>How much space does the State have?</a:t>
            </a:r>
          </a:p>
          <a:p>
            <a:endParaRPr lang="en-US" sz="1400" dirty="0"/>
          </a:p>
          <a:p>
            <a:r>
              <a:rPr lang="en-US" sz="1400" dirty="0"/>
              <a:t>What kind of space does the State have?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9362CA2-E071-534E-8E30-E0BC68F4D484}"/>
              </a:ext>
            </a:extLst>
          </p:cNvPr>
          <p:cNvSpPr txBox="1"/>
          <p:nvPr/>
        </p:nvSpPr>
        <p:spPr>
          <a:xfrm>
            <a:off x="3429000" y="1602488"/>
            <a:ext cx="2209800" cy="2133600"/>
          </a:xfrm>
          <a:prstGeom prst="rect">
            <a:avLst/>
          </a:prstGeom>
          <a:noFill/>
          <a:ln w="76200">
            <a:solidFill>
              <a:srgbClr val="002060"/>
            </a:solidFill>
            <a:miter lim="800000"/>
          </a:ln>
        </p:spPr>
        <p:txBody>
          <a:bodyPr wrap="square" lIns="91438" tIns="45719" rIns="91438" bIns="45719" rtlCol="0">
            <a:noAutofit/>
          </a:bodyPr>
          <a:lstStyle>
            <a:defPPr>
              <a:defRPr lang="en-US"/>
            </a:defPPr>
            <a:lvl1pPr>
              <a:defRPr>
                <a:latin typeface="+mj-lt"/>
              </a:defRPr>
            </a:lvl1pPr>
          </a:lstStyle>
          <a:p>
            <a:r>
              <a:rPr lang="en-US" dirty="0"/>
              <a:t>Interviews &amp; </a:t>
            </a:r>
            <a:r>
              <a:rPr lang="en-US" dirty="0" smtClean="0"/>
              <a:t>Observations</a:t>
            </a:r>
          </a:p>
          <a:p>
            <a:endParaRPr lang="en-US" sz="1400" dirty="0">
              <a:latin typeface="+mn-lt"/>
            </a:endParaRPr>
          </a:p>
          <a:p>
            <a:r>
              <a:rPr lang="en-US" sz="1400" dirty="0">
                <a:latin typeface="+mn-lt"/>
              </a:rPr>
              <a:t>How do the State's agencies work?</a:t>
            </a:r>
          </a:p>
          <a:p>
            <a:endParaRPr lang="en-US" sz="1400" dirty="0">
              <a:latin typeface="+mn-lt"/>
            </a:endParaRPr>
          </a:p>
          <a:p>
            <a:r>
              <a:rPr lang="en-US" sz="1400" dirty="0">
                <a:latin typeface="+mn-lt"/>
              </a:rPr>
              <a:t>How will their space needs evolve?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45FB3FF-24A6-894B-928A-87C75B497074}"/>
              </a:ext>
            </a:extLst>
          </p:cNvPr>
          <p:cNvSpPr txBox="1"/>
          <p:nvPr/>
        </p:nvSpPr>
        <p:spPr>
          <a:xfrm>
            <a:off x="6380746" y="1607037"/>
            <a:ext cx="2209800" cy="2133600"/>
          </a:xfrm>
          <a:prstGeom prst="rect">
            <a:avLst/>
          </a:prstGeom>
          <a:noFill/>
          <a:ln w="76200">
            <a:solidFill>
              <a:srgbClr val="002060"/>
            </a:solidFill>
            <a:miter lim="800000"/>
          </a:ln>
        </p:spPr>
        <p:txBody>
          <a:bodyPr wrap="square" lIns="91438" tIns="45719" rIns="91438" bIns="45719" rtlCol="0">
            <a:noAutofit/>
          </a:bodyPr>
          <a:lstStyle>
            <a:defPPr>
              <a:defRPr lang="en-US"/>
            </a:defPPr>
            <a:lvl1pPr>
              <a:defRPr>
                <a:latin typeface="+mj-lt"/>
              </a:defRPr>
            </a:lvl1pPr>
          </a:lstStyle>
          <a:p>
            <a:r>
              <a:rPr lang="en-US" dirty="0"/>
              <a:t>Space Utilization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400" dirty="0">
                <a:latin typeface="+mn-lt"/>
              </a:rPr>
              <a:t>How is the space being used?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E521A9F-B8E5-824F-B7B3-00689D5222B6}"/>
              </a:ext>
            </a:extLst>
          </p:cNvPr>
          <p:cNvSpPr txBox="1"/>
          <p:nvPr/>
        </p:nvSpPr>
        <p:spPr>
          <a:xfrm>
            <a:off x="533400" y="1133916"/>
            <a:ext cx="2209800" cy="36933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b="1" cap="small" dirty="0"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rPr>
              <a:t>Completed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E521A9F-B8E5-824F-B7B3-00689D5222B6}"/>
              </a:ext>
            </a:extLst>
          </p:cNvPr>
          <p:cNvSpPr txBox="1"/>
          <p:nvPr/>
        </p:nvSpPr>
        <p:spPr>
          <a:xfrm>
            <a:off x="3440373" y="1133916"/>
            <a:ext cx="2209800" cy="36933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b="1" cap="small" dirty="0" smtClean="0"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rPr>
              <a:t>Completed</a:t>
            </a:r>
            <a:endParaRPr lang="en-US" b="1" cap="small" dirty="0">
              <a:latin typeface="+mj-lt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E521A9F-B8E5-824F-B7B3-00689D5222B6}"/>
              </a:ext>
            </a:extLst>
          </p:cNvPr>
          <p:cNvSpPr txBox="1"/>
          <p:nvPr/>
        </p:nvSpPr>
        <p:spPr>
          <a:xfrm>
            <a:off x="6374641" y="1133916"/>
            <a:ext cx="2209800" cy="36933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b="1" cap="small" dirty="0" smtClean="0"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rPr>
              <a:t>Completed</a:t>
            </a:r>
            <a:endParaRPr lang="en-US" b="1" cap="small" dirty="0">
              <a:latin typeface="+mj-lt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845" y="1133062"/>
            <a:ext cx="723706" cy="708026"/>
          </a:xfrm>
          <a:prstGeom prst="rect">
            <a:avLst/>
          </a:prstGeom>
          <a:ln w="3175"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348" y="1133062"/>
            <a:ext cx="723706" cy="708026"/>
          </a:xfrm>
          <a:prstGeom prst="rect">
            <a:avLst/>
          </a:prstGeom>
          <a:ln w="3175"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67" y="4933951"/>
            <a:ext cx="1501616" cy="1630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744" y="1133062"/>
            <a:ext cx="723706" cy="708026"/>
          </a:xfrm>
          <a:prstGeom prst="rect">
            <a:avLst/>
          </a:prstGeom>
          <a:ln w="3175"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0" y="4900940"/>
            <a:ext cx="5333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2</a:t>
            </a:r>
            <a:r>
              <a:rPr lang="en-US" sz="900" dirty="0" smtClean="0"/>
              <a:t> | 13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63677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6" y="943910"/>
            <a:ext cx="1809481" cy="5830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84"/>
          <a:stretch/>
        </p:blipFill>
        <p:spPr>
          <a:xfrm>
            <a:off x="226873" y="2450771"/>
            <a:ext cx="1524000" cy="6571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64" y="1332387"/>
            <a:ext cx="1492325" cy="8429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30" y="1627322"/>
            <a:ext cx="804713" cy="8047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43" y="2031671"/>
            <a:ext cx="1134873" cy="4003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015" y="1354131"/>
            <a:ext cx="2358552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418" y="2067211"/>
            <a:ext cx="2032755" cy="9946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49" y="2869871"/>
            <a:ext cx="916052" cy="9286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68" y="3046887"/>
            <a:ext cx="1431190" cy="14311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368" y="3875190"/>
            <a:ext cx="563243" cy="6318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814" y="2913416"/>
            <a:ext cx="4054842" cy="15575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355" y="827420"/>
            <a:ext cx="1370878" cy="382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6" y="146824"/>
            <a:ext cx="1988830" cy="7491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1" y="4439650"/>
            <a:ext cx="2274816" cy="6543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284" y="4400551"/>
            <a:ext cx="4819117" cy="62780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534392" y="329582"/>
            <a:ext cx="4293436" cy="102720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Agencies have been highly engaged in the process and forthcoming with information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043" y="3465578"/>
            <a:ext cx="725557" cy="72555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954" y="2480453"/>
            <a:ext cx="777097" cy="77709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480453"/>
            <a:ext cx="1219200" cy="94488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169016" y="2267984"/>
            <a:ext cx="1493708" cy="53091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4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Public Service Commission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67" y="4933951"/>
            <a:ext cx="1501616" cy="16306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4900940"/>
            <a:ext cx="5333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3 | 13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99791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737" y="201961"/>
            <a:ext cx="740128" cy="9464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00800" y="590551"/>
            <a:ext cx="2590800" cy="923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3800" dirty="0"/>
              <a:t>BUILDINGS</a:t>
            </a:r>
          </a:p>
          <a:p>
            <a:r>
              <a:rPr lang="en-US" sz="1600" dirty="0"/>
              <a:t>(16 OFFICE BUILDINGS)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76801" y="279576"/>
            <a:ext cx="1959103" cy="156966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9600" dirty="0">
                <a:ln>
                  <a:solidFill>
                    <a:schemeClr val="tx1"/>
                  </a:solidFill>
                </a:ln>
                <a:solidFill>
                  <a:srgbClr val="17375E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23</a:t>
            </a:r>
            <a:endParaRPr lang="en-US" sz="7200" dirty="0">
              <a:ln>
                <a:solidFill>
                  <a:schemeClr val="tx1"/>
                </a:solidFill>
              </a:ln>
              <a:solidFill>
                <a:srgbClr val="17375E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1445583"/>
            <a:ext cx="4214368" cy="1200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rgbClr val="17375E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2.5M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6200" y="1491748"/>
            <a:ext cx="5181600" cy="110799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6600" dirty="0"/>
              <a:t>SQUARE FEET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2463967"/>
            <a:ext cx="7467600" cy="363890"/>
            <a:chOff x="0" y="1873382"/>
            <a:chExt cx="7467600" cy="36389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885950"/>
              <a:ext cx="7467600" cy="0"/>
            </a:xfrm>
            <a:prstGeom prst="line">
              <a:avLst/>
            </a:prstGeom>
            <a:ln w="6350">
              <a:gradFill flip="none" rotWithShape="1">
                <a:gsLst>
                  <a:gs pos="62000">
                    <a:srgbClr val="213367"/>
                  </a:gs>
                  <a:gs pos="100000">
                    <a:srgbClr val="213367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55" t="33867" r="9422"/>
            <a:stretch/>
          </p:blipFill>
          <p:spPr>
            <a:xfrm>
              <a:off x="32233" y="1873385"/>
              <a:ext cx="1263167" cy="36388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55" t="33867" r="9422"/>
            <a:stretch/>
          </p:blipFill>
          <p:spPr>
            <a:xfrm>
              <a:off x="1312469" y="1873384"/>
              <a:ext cx="1263167" cy="36388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55" t="33867" r="9422"/>
            <a:stretch/>
          </p:blipFill>
          <p:spPr>
            <a:xfrm>
              <a:off x="2590800" y="1873383"/>
              <a:ext cx="1263167" cy="36388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55" t="33867" r="9422"/>
            <a:stretch/>
          </p:blipFill>
          <p:spPr>
            <a:xfrm>
              <a:off x="3864330" y="1873382"/>
              <a:ext cx="1263167" cy="363887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76200" y="201961"/>
            <a:ext cx="4214368" cy="76944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rgbClr val="17375E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6,973</a:t>
            </a:r>
            <a:endParaRPr lang="en-US" sz="6600" dirty="0">
              <a:ln>
                <a:solidFill>
                  <a:schemeClr val="tx1"/>
                </a:solidFill>
              </a:ln>
              <a:solidFill>
                <a:srgbClr val="17375E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76400" y="285601"/>
            <a:ext cx="2816792" cy="124649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3200" dirty="0"/>
              <a:t>WORK SPACES</a:t>
            </a:r>
          </a:p>
          <a:p>
            <a:r>
              <a:rPr lang="en-US" sz="1400" dirty="0"/>
              <a:t>1,992 private offices</a:t>
            </a:r>
          </a:p>
          <a:p>
            <a:r>
              <a:rPr lang="en-US" sz="1400" dirty="0"/>
              <a:t>4,981 open work spaces</a:t>
            </a:r>
          </a:p>
          <a:p>
            <a:r>
              <a:rPr lang="en-US" sz="1400" dirty="0"/>
              <a:t>644 un-used work spaces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7200" y="2952750"/>
            <a:ext cx="8229600" cy="156966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400" dirty="0">
                <a:solidFill>
                  <a:srgbClr val="17375E"/>
                </a:solidFill>
                <a:latin typeface="+mj-lt"/>
              </a:rPr>
              <a:t>CURRENT OFFICE SPACE STANDARD INDICATES</a:t>
            </a:r>
            <a:endParaRPr lang="en-US" dirty="0" smtClean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marL="742931" lvl="1" indent="-28574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180 square feet </a:t>
            </a: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(</a:t>
            </a:r>
            <a:r>
              <a:rPr lang="en-US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avg</a:t>
            </a: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) for closed office</a:t>
            </a:r>
          </a:p>
          <a:p>
            <a:pPr marL="742931" lvl="1" indent="-28574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80 square feet (</a:t>
            </a:r>
            <a:r>
              <a:rPr lang="en-US" dirty="0" err="1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avg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) for </a:t>
            </a: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open offices</a:t>
            </a:r>
          </a:p>
          <a:p>
            <a:pPr marL="742931" lvl="1" indent="-28574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Of the 16 Office Buildings 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audited, 2 meet these standards</a:t>
            </a:r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marL="742931" lvl="1" indent="-28574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All of them were built and renovated before the 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standard</a:t>
            </a:r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67" y="4933951"/>
            <a:ext cx="1501616" cy="1630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900940"/>
            <a:ext cx="5333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4 | 13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59958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060493"/>
            <a:ext cx="655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Average utilization of office space across the portfolio is a moderate 54%, demonstrating opportunities for efficient buildings, more telecommuting, and more effective environments</a:t>
            </a:r>
            <a:endParaRPr lang="en-US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1" y="972625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srgbClr val="17375E"/>
                </a:solidFill>
              </a:rPr>
              <a:t>54%</a:t>
            </a:r>
            <a:endParaRPr lang="en-US" sz="4000" b="1" dirty="0">
              <a:solidFill>
                <a:srgbClr val="17375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1985486"/>
            <a:ext cx="655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Employees spend the majority of their day conducting individual work, a high percentage which enables flexibility and telecommuting since work does not require interaction with others</a:t>
            </a:r>
            <a:endParaRPr lang="en-US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1" y="1963556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srgbClr val="17375E"/>
                </a:solidFill>
              </a:rPr>
              <a:t>83%</a:t>
            </a:r>
            <a:endParaRPr lang="en-US" sz="4000" b="1" dirty="0">
              <a:solidFill>
                <a:srgbClr val="17375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3028950"/>
            <a:ext cx="655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 low 19% utilization of collaboration spaces demonstrates low internal mobility and reinforces opportunities for more flexible work and potential need for improving collaboration spaces</a:t>
            </a:r>
            <a:endParaRPr lang="en-US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1" y="30052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srgbClr val="17375E"/>
                </a:solidFill>
              </a:rPr>
              <a:t>19%</a:t>
            </a:r>
            <a:endParaRPr lang="en-US" sz="4000" b="1" dirty="0">
              <a:solidFill>
                <a:srgbClr val="17375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409575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Average number of users in collaboration settings shows meetings are medium in size and a mismatch with current collaboration spaces, which are typically larger</a:t>
            </a:r>
            <a:endParaRPr lang="en-US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1" y="401955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srgbClr val="17375E"/>
                </a:solidFill>
              </a:rPr>
              <a:t>5.6</a:t>
            </a:r>
            <a:endParaRPr lang="en-US" sz="4000" b="1" dirty="0">
              <a:solidFill>
                <a:srgbClr val="17375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67" y="4933951"/>
            <a:ext cx="1501616" cy="163069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914400" y="285750"/>
            <a:ext cx="7315199" cy="402280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cap="small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Findings</a:t>
            </a:r>
            <a:endParaRPr lang="en-US" sz="4800" cap="small" dirty="0">
              <a:solidFill>
                <a:srgbClr val="1737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900940"/>
            <a:ext cx="5333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5 | 13</a:t>
            </a:r>
            <a:endParaRPr lang="en-US" sz="9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67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6903424" cy="51775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26" y="0"/>
            <a:ext cx="2513574" cy="5177568"/>
          </a:xfrm>
          <a:prstGeom prst="rect">
            <a:avLst/>
          </a:prstGeom>
          <a:solidFill>
            <a:srgbClr val="17375E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913" y="133350"/>
            <a:ext cx="2057400" cy="49244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600" cap="small" dirty="0">
                <a:solidFill>
                  <a:schemeClr val="bg1"/>
                </a:solidFill>
              </a:rPr>
              <a:t>Observations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" y="895350"/>
            <a:ext cx="2362200" cy="3886200"/>
          </a:xfrm>
          <a:prstGeom prst="rect">
            <a:avLst/>
          </a:prstGeom>
        </p:spPr>
        <p:txBody>
          <a:bodyPr lIns="91438" tIns="45719" rIns="91438" bIns="45719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49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MASOB is the most modern office building audited </a:t>
            </a:r>
          </a:p>
          <a:p>
            <a:pPr marL="57149" indent="0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57149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Many open office space areas within buildings audited could be improved, both for efficiency and appeal, by making changes to circulation and furniture layout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67" y="4933951"/>
            <a:ext cx="1501616" cy="1630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900940"/>
            <a:ext cx="5333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6 | 13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89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88968" y="285750"/>
            <a:ext cx="5730832" cy="402280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cap="small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 Bank Acquisition</a:t>
            </a:r>
            <a:endParaRPr lang="en-US" cap="small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742950"/>
            <a:ext cx="3276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The Road Home | 210 South Rio Grande Street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900940"/>
            <a:ext cx="5333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1 | 4</a:t>
            </a:r>
            <a:endParaRPr lang="en-US" sz="9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933951"/>
            <a:ext cx="1501616" cy="1630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8" r="1023" b="4350"/>
          <a:stretch/>
        </p:blipFill>
        <p:spPr>
          <a:xfrm>
            <a:off x="609600" y="1123950"/>
            <a:ext cx="7962552" cy="344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5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86874"/>
            <a:ext cx="1690118" cy="21612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4255353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17375E"/>
                </a:solidFill>
              </a:rPr>
              <a:t>159 PEOPLE</a:t>
            </a:r>
          </a:p>
          <a:p>
            <a:pPr algn="ctr"/>
            <a:r>
              <a:rPr lang="en-US" sz="1400" b="1" dirty="0" smtClean="0"/>
              <a:t>56,488</a:t>
            </a:r>
            <a:r>
              <a:rPr lang="en-US" sz="1400" dirty="0" smtClean="0"/>
              <a:t> </a:t>
            </a:r>
            <a:r>
              <a:rPr lang="en-US" sz="1400" b="1" dirty="0" smtClean="0"/>
              <a:t>ft</a:t>
            </a:r>
            <a:r>
              <a:rPr lang="en-US" sz="1400" b="1" baseline="30000" dirty="0" smtClean="0"/>
              <a:t>2</a:t>
            </a:r>
          </a:p>
          <a:p>
            <a:pPr algn="ctr"/>
            <a:r>
              <a:rPr lang="en-US" sz="1400" b="1" dirty="0" smtClean="0"/>
              <a:t>$28,200,000</a:t>
            </a:r>
            <a:endParaRPr lang="en-US" sz="1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517" y="2419800"/>
            <a:ext cx="1429770" cy="1828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4796" y="4255353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17375E"/>
                </a:solidFill>
              </a:rPr>
              <a:t>159 PEOPLE</a:t>
            </a:r>
          </a:p>
          <a:p>
            <a:pPr algn="ctr"/>
            <a:r>
              <a:rPr lang="en-US" sz="1400" b="1" dirty="0" smtClean="0"/>
              <a:t>49,446 ft</a:t>
            </a:r>
            <a:r>
              <a:rPr lang="en-US" sz="1400" b="1" baseline="30000" dirty="0" smtClean="0"/>
              <a:t>2</a:t>
            </a:r>
          </a:p>
          <a:p>
            <a:pPr algn="ctr"/>
            <a:r>
              <a:rPr lang="en-US" sz="1400" b="1" dirty="0" smtClean="0"/>
              <a:t>$24,500,000</a:t>
            </a:r>
            <a:endParaRPr lang="en-US" sz="1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615" y="2660721"/>
            <a:ext cx="1241369" cy="15874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48200" y="4255353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17375E"/>
                </a:solidFill>
              </a:rPr>
              <a:t>159 PEOPLE</a:t>
            </a:r>
          </a:p>
          <a:p>
            <a:pPr algn="ctr"/>
            <a:r>
              <a:rPr lang="en-US" sz="1400" b="1" dirty="0" smtClean="0"/>
              <a:t>46,322 ft</a:t>
            </a:r>
            <a:r>
              <a:rPr lang="en-US" sz="1400" b="1" baseline="30000" dirty="0" smtClean="0"/>
              <a:t>2</a:t>
            </a:r>
          </a:p>
          <a:p>
            <a:pPr algn="ctr"/>
            <a:r>
              <a:rPr lang="en-US" sz="1400" b="1" dirty="0" smtClean="0"/>
              <a:t>$23,200,000</a:t>
            </a:r>
            <a:endParaRPr lang="en-US" sz="1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457" y="2889472"/>
            <a:ext cx="1062486" cy="13586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05600" y="4255353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17375E"/>
                </a:solidFill>
              </a:rPr>
              <a:t>159 PEOPLE</a:t>
            </a:r>
          </a:p>
          <a:p>
            <a:pPr algn="ctr"/>
            <a:r>
              <a:rPr lang="en-US" sz="1400" b="1" dirty="0" smtClean="0"/>
              <a:t>42,923 ft</a:t>
            </a:r>
            <a:r>
              <a:rPr lang="en-US" sz="1400" b="1" baseline="30000" dirty="0" smtClean="0"/>
              <a:t>2</a:t>
            </a:r>
          </a:p>
          <a:p>
            <a:pPr algn="ctr"/>
            <a:r>
              <a:rPr lang="en-US" sz="1400" b="1" dirty="0" smtClean="0"/>
              <a:t>$21,500,000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086600" y="235333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Aggressive</a:t>
            </a:r>
          </a:p>
          <a:p>
            <a:pPr algn="ctr"/>
            <a:r>
              <a:rPr lang="en-US" sz="1400" dirty="0" smtClean="0"/>
              <a:t>AWS Program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029200" y="212473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Moderate</a:t>
            </a:r>
          </a:p>
          <a:p>
            <a:pPr algn="ctr"/>
            <a:r>
              <a:rPr lang="en-US" sz="1400" dirty="0" smtClean="0"/>
              <a:t>AWS Program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2817302" y="189613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Conservative</a:t>
            </a:r>
          </a:p>
          <a:p>
            <a:pPr algn="ctr"/>
            <a:r>
              <a:rPr lang="en-US" sz="1400" dirty="0" smtClean="0"/>
              <a:t>AWS Program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609600" y="151513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No</a:t>
            </a:r>
          </a:p>
          <a:p>
            <a:pPr algn="ctr"/>
            <a:r>
              <a:rPr lang="en-US" sz="1400" dirty="0" smtClean="0"/>
              <a:t>AWS Program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611" y="0"/>
            <a:ext cx="9150705" cy="8953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52400" y="209550"/>
            <a:ext cx="8763000" cy="402280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Alternative Workspace Strategies (AWS)</a:t>
            </a:r>
            <a:endParaRPr lang="en-US" sz="3600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52400" y="1037686"/>
            <a:ext cx="8763000" cy="402280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cap="small" dirty="0" smtClean="0">
                <a:solidFill>
                  <a:srgbClr val="17375E"/>
                </a:solidFill>
              </a:rPr>
              <a:t>Utah Department of Agriculture</a:t>
            </a:r>
            <a:endParaRPr lang="en-US" sz="2400" cap="small" dirty="0">
              <a:solidFill>
                <a:srgbClr val="17375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4900940"/>
            <a:ext cx="5333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7</a:t>
            </a:r>
            <a:r>
              <a:rPr lang="en-US" sz="900" dirty="0" smtClean="0"/>
              <a:t> | 13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46503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0" y="4900940"/>
            <a:ext cx="5333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8</a:t>
            </a:r>
            <a:r>
              <a:rPr lang="en-US" sz="900" dirty="0" smtClean="0"/>
              <a:t> </a:t>
            </a:r>
            <a:r>
              <a:rPr lang="en-US" sz="900" dirty="0" smtClean="0"/>
              <a:t>| 13</a:t>
            </a:r>
            <a:endParaRPr lang="en-US" sz="900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52400" y="285750"/>
            <a:ext cx="4283031" cy="402280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cap="small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 Audit Results</a:t>
            </a:r>
            <a:endParaRPr lang="en-US" sz="3600" cap="small" dirty="0">
              <a:solidFill>
                <a:srgbClr val="1737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4244" y="674688"/>
            <a:ext cx="4387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small" dirty="0" smtClean="0">
                <a:solidFill>
                  <a:srgbClr val="17375E"/>
                </a:solidFill>
                <a:latin typeface="+mj-lt"/>
              </a:rPr>
              <a:t>UDAF </a:t>
            </a:r>
            <a:r>
              <a:rPr lang="en-US" sz="2400" cap="small" dirty="0" smtClean="0">
                <a:solidFill>
                  <a:srgbClr val="17375E"/>
                </a:solidFill>
                <a:latin typeface="+mj-lt"/>
              </a:rPr>
              <a:t>William Spry Building</a:t>
            </a:r>
            <a:endParaRPr lang="en-US" dirty="0" smtClean="0">
              <a:solidFill>
                <a:srgbClr val="17375E"/>
              </a:solidFill>
              <a:latin typeface="+mj-lt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336035"/>
              </p:ext>
            </p:extLst>
          </p:nvPr>
        </p:nvGraphicFramePr>
        <p:xfrm>
          <a:off x="4343401" y="63062"/>
          <a:ext cx="4267200" cy="16316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52799"/>
                <a:gridCol w="9144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Programmed Floors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4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GSF (entire space within outside walls)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56,275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Adjusted GSF (excludes</a:t>
                      </a:r>
                      <a:r>
                        <a:rPr lang="en-US" sz="1400" baseline="0" dirty="0" smtClean="0">
                          <a:solidFill>
                            <a:srgbClr val="17375E"/>
                          </a:solidFill>
                        </a:rPr>
                        <a:t> voids)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54,892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RSF (Adjusted minus walls,</a:t>
                      </a:r>
                      <a:r>
                        <a:rPr lang="en-US" sz="1400" baseline="0" dirty="0" smtClean="0">
                          <a:solidFill>
                            <a:srgbClr val="17375E"/>
                          </a:solidFill>
                        </a:rPr>
                        <a:t> columns)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49,658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USF/NSF (RSF minus circulation</a:t>
                      </a:r>
                      <a:r>
                        <a:rPr lang="en-US" sz="1400" baseline="0" dirty="0" smtClean="0">
                          <a:solidFill>
                            <a:srgbClr val="17375E"/>
                          </a:solidFill>
                        </a:rPr>
                        <a:t> &amp; </a:t>
                      </a:r>
                      <a:r>
                        <a:rPr lang="en-US" sz="1400" baseline="0" dirty="0" err="1" smtClean="0">
                          <a:solidFill>
                            <a:srgbClr val="17375E"/>
                          </a:solidFill>
                        </a:rPr>
                        <a:t>mech</a:t>
                      </a:r>
                      <a:r>
                        <a:rPr lang="en-US" sz="1400" baseline="0" dirty="0" smtClean="0">
                          <a:solidFill>
                            <a:srgbClr val="17375E"/>
                          </a:solidFill>
                        </a:rPr>
                        <a:t>)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29,843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Closed offices (SF)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7,279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Closed offices (count)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51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Open offices (SF)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6,209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Open offices (count)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62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Unused workstations (count)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2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Workstation guest</a:t>
                      </a:r>
                      <a:r>
                        <a:rPr lang="en-US" sz="1400" baseline="0" dirty="0" smtClean="0">
                          <a:solidFill>
                            <a:srgbClr val="17375E"/>
                          </a:solidFill>
                        </a:rPr>
                        <a:t> seats (count)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Support space (SF)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9,420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Support space seats</a:t>
                      </a:r>
                      <a:r>
                        <a:rPr lang="en-US" sz="1400" baseline="0" dirty="0" smtClean="0">
                          <a:solidFill>
                            <a:srgbClr val="17375E"/>
                          </a:solidFill>
                        </a:rPr>
                        <a:t> (count)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54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Specialty</a:t>
                      </a:r>
                      <a:r>
                        <a:rPr lang="en-US" sz="1400" baseline="0" dirty="0" smtClean="0">
                          <a:solidFill>
                            <a:srgbClr val="17375E"/>
                          </a:solidFill>
                        </a:rPr>
                        <a:t> care (SF)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4,604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Specialty</a:t>
                      </a:r>
                      <a:r>
                        <a:rPr lang="en-US" sz="1400" baseline="0" dirty="0" smtClean="0">
                          <a:solidFill>
                            <a:srgbClr val="17375E"/>
                          </a:solidFill>
                        </a:rPr>
                        <a:t> workstations (count)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8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Collaboration</a:t>
                      </a:r>
                      <a:r>
                        <a:rPr lang="en-US" sz="1400" baseline="0" dirty="0" smtClean="0">
                          <a:solidFill>
                            <a:srgbClr val="17375E"/>
                          </a:solidFill>
                        </a:rPr>
                        <a:t> space (SF)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2,331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Collaboration space</a:t>
                      </a:r>
                      <a:r>
                        <a:rPr lang="en-US" sz="1400" baseline="0" dirty="0" smtClean="0">
                          <a:solidFill>
                            <a:srgbClr val="17375E"/>
                          </a:solidFill>
                        </a:rPr>
                        <a:t> seats (count)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125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Building support</a:t>
                      </a:r>
                      <a:r>
                        <a:rPr lang="en-US" sz="1400" baseline="0" dirty="0" smtClean="0">
                          <a:solidFill>
                            <a:srgbClr val="17375E"/>
                          </a:solidFill>
                        </a:rPr>
                        <a:t> spaces (SF)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19,815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Not audited (SF)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Reported building occupancy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103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Observed workstation</a:t>
                      </a:r>
                      <a:r>
                        <a:rPr lang="en-US" sz="1400" baseline="0" dirty="0" smtClean="0">
                          <a:solidFill>
                            <a:srgbClr val="17375E"/>
                          </a:solidFill>
                        </a:rPr>
                        <a:t> occupancy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111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Observed workstation capacity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113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Net : gross</a:t>
                      </a:r>
                      <a:r>
                        <a:rPr lang="en-US" sz="1400" baseline="0" dirty="0" smtClean="0">
                          <a:solidFill>
                            <a:srgbClr val="17375E"/>
                          </a:solidFill>
                        </a:rPr>
                        <a:t> ratio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0.54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Grossing factor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1.84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Open : closed workstation ratio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1.22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Avg</a:t>
                      </a:r>
                      <a:r>
                        <a:rPr lang="en-US" sz="1400" baseline="0" dirty="0" smtClean="0">
                          <a:solidFill>
                            <a:srgbClr val="17375E"/>
                          </a:solidFill>
                        </a:rPr>
                        <a:t>. SF/private workstation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142.73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Avg. SF/open</a:t>
                      </a:r>
                      <a:r>
                        <a:rPr lang="en-US" sz="1400" baseline="0" dirty="0" smtClean="0">
                          <a:solidFill>
                            <a:srgbClr val="17375E"/>
                          </a:solidFill>
                        </a:rPr>
                        <a:t> workstation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100.15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Avg. SF/collaboration</a:t>
                      </a:r>
                      <a:r>
                        <a:rPr lang="en-US" sz="1400" baseline="0" dirty="0" smtClean="0">
                          <a:solidFill>
                            <a:srgbClr val="17375E"/>
                          </a:solidFill>
                        </a:rPr>
                        <a:t> seat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18.65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NSF/occupant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268.86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NSF/capacity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264.10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RSF/occupant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447.37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GSF/occupant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494.52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Total office space/occupant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121.51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Office support space/occupant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84.86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Collaboration space/occupant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21.00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Building support space/occupant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178.51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% unused workstations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0.02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% SF closed office space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14.7%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% SF open</a:t>
                      </a:r>
                      <a:r>
                        <a:rPr lang="en-US" sz="1400" baseline="0" dirty="0" smtClean="0">
                          <a:solidFill>
                            <a:srgbClr val="17375E"/>
                          </a:solidFill>
                        </a:rPr>
                        <a:t> office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12.5%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%</a:t>
                      </a:r>
                      <a:r>
                        <a:rPr lang="en-US" sz="1400" baseline="0" dirty="0" smtClean="0">
                          <a:solidFill>
                            <a:srgbClr val="17375E"/>
                          </a:solidFill>
                        </a:rPr>
                        <a:t> SF support space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19.0%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% SF specialty</a:t>
                      </a:r>
                      <a:r>
                        <a:rPr lang="en-US" sz="1400" baseline="0" dirty="0" smtClean="0">
                          <a:solidFill>
                            <a:srgbClr val="17375E"/>
                          </a:solidFill>
                        </a:rPr>
                        <a:t> space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9.3%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% SF collaboration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4.7%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$ SF building</a:t>
                      </a:r>
                      <a:r>
                        <a:rPr lang="en-US" sz="1400" baseline="0" dirty="0" smtClean="0">
                          <a:solidFill>
                            <a:srgbClr val="17375E"/>
                          </a:solidFill>
                        </a:rPr>
                        <a:t> support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39.9%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% SF not audited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17375E"/>
                          </a:solidFill>
                        </a:rPr>
                        <a:t>0.0%</a:t>
                      </a:r>
                      <a:endParaRPr lang="en-US" sz="1400" dirty="0">
                        <a:solidFill>
                          <a:srgbClr val="17375E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259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36844 L -3.33333E-6 -2.74459 " pathEditMode="relative" rAng="0" ptsTypes="AA">
                                      <p:cBhvr>
                                        <p:cTn id="6" dur="59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6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/>
          <p:cNvSpPr txBox="1">
            <a:spLocks/>
          </p:cNvSpPr>
          <p:nvPr/>
        </p:nvSpPr>
        <p:spPr>
          <a:xfrm>
            <a:off x="6271374" y="3332988"/>
            <a:ext cx="2413674" cy="575260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solidFill>
                  <a:schemeClr val="bg1"/>
                </a:solidFill>
              </a:rPr>
              <a:t>Provide ongoing management of the standard and conduct additional building audits</a:t>
            </a: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3365788" y="3333750"/>
            <a:ext cx="2417144" cy="575260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solidFill>
                  <a:schemeClr val="bg1"/>
                </a:solidFill>
              </a:rPr>
              <a:t>Implement state policies and standards for space </a:t>
            </a:r>
            <a:r>
              <a:rPr lang="en-US" sz="1600" dirty="0" smtClean="0">
                <a:solidFill>
                  <a:schemeClr val="bg1"/>
                </a:solidFill>
              </a:rPr>
              <a:t>utilization through renovation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062" y="1720810"/>
            <a:ext cx="1340298" cy="13402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3281319" y="971550"/>
            <a:ext cx="2586082" cy="402280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Three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6185170" y="971550"/>
            <a:ext cx="2586082" cy="402280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Four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67" y="4933951"/>
            <a:ext cx="1501616" cy="163069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92769" y="3333750"/>
            <a:ext cx="2417144" cy="575260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solidFill>
                  <a:schemeClr val="bg1"/>
                </a:solidFill>
              </a:rPr>
              <a:t>Write state policy and standards for space utilization with agency partners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08300" y="971550"/>
            <a:ext cx="2586082" cy="402280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Two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09750"/>
            <a:ext cx="964282" cy="12154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013" y="1689115"/>
            <a:ext cx="1456694" cy="14566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4900940"/>
            <a:ext cx="5333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9</a:t>
            </a:r>
            <a:r>
              <a:rPr lang="en-US" sz="900" dirty="0" smtClean="0">
                <a:solidFill>
                  <a:schemeClr val="bg1"/>
                </a:solidFill>
              </a:rPr>
              <a:t> </a:t>
            </a:r>
            <a:r>
              <a:rPr lang="en-US" sz="900" dirty="0" smtClean="0">
                <a:solidFill>
                  <a:schemeClr val="bg1"/>
                </a:solidFill>
              </a:rPr>
              <a:t>| 13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82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658" y="1308297"/>
            <a:ext cx="9158915" cy="2571750"/>
          </a:xfrm>
          <a:prstGeom prst="rect">
            <a:avLst/>
          </a:prstGeom>
          <a:ln>
            <a:noFill/>
          </a:ln>
        </p:spPr>
        <p:txBody>
          <a:bodyPr vert="horz" lIns="91438" tIns="45719" rIns="91438" bIns="45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+mn-lt"/>
              </a:rPr>
              <a:t>continue </a:t>
            </a:r>
            <a:r>
              <a:rPr lang="en-US" sz="2800" dirty="0">
                <a:latin typeface="+mn-lt"/>
              </a:rPr>
              <a:t>auditing effort</a:t>
            </a:r>
          </a:p>
          <a:p>
            <a:r>
              <a:rPr lang="en-US" sz="2800" dirty="0" smtClean="0">
                <a:latin typeface="+mn-lt"/>
              </a:rPr>
              <a:t>make </a:t>
            </a:r>
            <a:r>
              <a:rPr lang="en-US" sz="2800" dirty="0">
                <a:latin typeface="+mn-lt"/>
              </a:rPr>
              <a:t>changes </a:t>
            </a:r>
            <a:r>
              <a:rPr lang="en-US" sz="2800" dirty="0" smtClean="0">
                <a:latin typeface="+mn-lt"/>
              </a:rPr>
              <a:t>to </a:t>
            </a:r>
            <a:r>
              <a:rPr lang="en-US" sz="2800" dirty="0">
                <a:latin typeface="+mn-lt"/>
              </a:rPr>
              <a:t>spaces</a:t>
            </a:r>
          </a:p>
          <a:p>
            <a:r>
              <a:rPr lang="en-US" sz="2800" dirty="0" smtClean="0">
                <a:latin typeface="+mn-lt"/>
              </a:rPr>
              <a:t>enforce </a:t>
            </a:r>
            <a:r>
              <a:rPr lang="en-US" sz="2800" dirty="0">
                <a:latin typeface="+mn-lt"/>
              </a:rPr>
              <a:t>standard over time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4773" y="895350"/>
            <a:ext cx="90678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>
              <a:latin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370646" y="1744400"/>
            <a:ext cx="6400800" cy="0"/>
          </a:xfrm>
          <a:prstGeom prst="line">
            <a:avLst/>
          </a:prstGeom>
          <a:ln w="6350">
            <a:solidFill>
              <a:srgbClr val="213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371600" y="3486150"/>
            <a:ext cx="6400800" cy="0"/>
          </a:xfrm>
          <a:prstGeom prst="line">
            <a:avLst/>
          </a:prstGeom>
          <a:ln w="6350">
            <a:solidFill>
              <a:srgbClr val="213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37146" y="865284"/>
            <a:ext cx="90678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cap="small" dirty="0">
                <a:ln>
                  <a:solidFill>
                    <a:schemeClr val="tx1"/>
                  </a:solidFill>
                </a:ln>
                <a:solidFill>
                  <a:srgbClr val="21336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What’s Next?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67" y="4933951"/>
            <a:ext cx="1501616" cy="1630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4900940"/>
            <a:ext cx="5333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10 </a:t>
            </a:r>
            <a:r>
              <a:rPr lang="en-US" sz="900" dirty="0" smtClean="0"/>
              <a:t>| 13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9622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7073817"/>
              </p:ext>
            </p:extLst>
          </p:nvPr>
        </p:nvGraphicFramePr>
        <p:xfrm>
          <a:off x="152400" y="1123950"/>
          <a:ext cx="8762999" cy="358140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894701"/>
                <a:gridCol w="1381899"/>
                <a:gridCol w="907534"/>
                <a:gridCol w="616466"/>
                <a:gridCol w="1676400"/>
                <a:gridCol w="990600"/>
                <a:gridCol w="1295399"/>
              </a:tblGrid>
              <a:tr h="4714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Building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Estimated </a:t>
                      </a:r>
                      <a:br>
                        <a:rPr lang="en-US" sz="11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1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Renovation</a:t>
                      </a:r>
                      <a:r>
                        <a:rPr lang="en-US" sz="11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Cost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Gross</a:t>
                      </a:r>
                      <a:r>
                        <a:rPr lang="en-US" sz="11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br>
                        <a:rPr lang="en-US" sz="11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1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Square Ft.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Current Utilization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smtClean="0">
                          <a:effectLst/>
                        </a:rPr>
                        <a:t>Estimated Additional </a:t>
                      </a:r>
                      <a:r>
                        <a:rPr lang="en-US" sz="1200" b="1" u="none" strike="noStrike" dirty="0" smtClean="0">
                          <a:effectLst/>
                        </a:rPr>
                        <a:t/>
                      </a:r>
                      <a:br>
                        <a:rPr lang="en-US" sz="1200" b="1" u="none" strike="noStrike" dirty="0" smtClean="0">
                          <a:effectLst/>
                        </a:rPr>
                      </a:br>
                      <a:r>
                        <a:rPr lang="en-US" sz="1100" b="1" u="none" strike="noStrike" dirty="0" smtClean="0">
                          <a:effectLst/>
                        </a:rPr>
                        <a:t>People </a:t>
                      </a:r>
                      <a:r>
                        <a:rPr lang="en-US" sz="1100" b="1" u="none" strike="noStrike" dirty="0">
                          <a:effectLst/>
                        </a:rPr>
                        <a:t>Housed by AWS Program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 smtClean="0">
                          <a:effectLst/>
                        </a:rPr>
                        <a:t>Cost </a:t>
                      </a:r>
                      <a:r>
                        <a:rPr lang="en-US" sz="1100" b="1" u="none" strike="noStrike" dirty="0">
                          <a:effectLst/>
                        </a:rPr>
                        <a:t>for </a:t>
                      </a:r>
                      <a:r>
                        <a:rPr lang="en-US" sz="1100" b="1" u="none" strike="noStrike" dirty="0" smtClean="0">
                          <a:effectLst/>
                        </a:rPr>
                        <a:t>New Construction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 smtClean="0">
                          <a:effectLst/>
                        </a:rPr>
                        <a:t>Savings for Renovation </a:t>
                      </a:r>
                      <a:r>
                        <a:rPr lang="en-US" sz="1100" b="1" u="none" strike="noStrike" dirty="0" err="1" smtClean="0">
                          <a:effectLst/>
                        </a:rPr>
                        <a:t>vs</a:t>
                      </a:r>
                      <a:r>
                        <a:rPr lang="en-US" sz="1100" b="1" u="none" strike="noStrike" dirty="0" smtClean="0">
                          <a:effectLst/>
                        </a:rPr>
                        <a:t> </a:t>
                      </a:r>
                    </a:p>
                    <a:p>
                      <a:pPr algn="r" fontAlgn="b"/>
                      <a:r>
                        <a:rPr lang="en-US" sz="1100" b="1" u="none" strike="noStrike" dirty="0" smtClean="0">
                          <a:effectLst/>
                        </a:rPr>
                        <a:t>New Construction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5189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Cannon Health Building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$</a:t>
                      </a:r>
                      <a:r>
                        <a:rPr lang="en-US" sz="1200" u="none" strike="noStrike" dirty="0" smtClean="0">
                          <a:effectLst/>
                        </a:rPr>
                        <a:t>25,041,785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182,293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50%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$91,146,500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$66,104,715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1893">
                <a:tc>
                  <a:txBody>
                    <a:bodyPr/>
                    <a:lstStyle/>
                    <a:p>
                      <a:pPr marL="0" indent="0" algn="l" fontAlgn="b">
                        <a:buFont typeface="+mj-lt"/>
                        <a:buNone/>
                      </a:pPr>
                      <a:r>
                        <a:rPr lang="en-US" sz="1200" u="none" strike="noStrike" dirty="0" smtClean="0">
                          <a:effectLst/>
                        </a:rPr>
                        <a:t>DNR Building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$</a:t>
                      </a:r>
                      <a:r>
                        <a:rPr lang="en-US" sz="1200" u="none" strike="noStrike" dirty="0" smtClean="0">
                          <a:effectLst/>
                        </a:rPr>
                        <a:t>24,389,896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171,519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45%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$85,759,500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61,369,604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64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1385 </a:t>
                      </a:r>
                      <a:r>
                        <a:rPr lang="en-US" sz="1200" u="none" strike="noStrike" dirty="0" smtClean="0">
                          <a:effectLst/>
                        </a:rPr>
                        <a:t>S. State DWS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$</a:t>
                      </a:r>
                      <a:r>
                        <a:rPr lang="en-US" sz="1200" u="none" strike="noStrike" dirty="0" smtClean="0">
                          <a:effectLst/>
                        </a:rPr>
                        <a:t>10,639,055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66,032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54%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$33,016,000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$22,376,945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9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cap="small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SUBTOTAL</a:t>
                      </a:r>
                      <a:endParaRPr lang="en-US" sz="1200" b="1" i="0" u="none" strike="noStrike" cap="small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$60,070,736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419,844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</a:t>
                      </a:r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209,922,000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</a:t>
                      </a:r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149,851,264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years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of leased space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$3,060,000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24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 COST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$63,130,736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11" y="0"/>
            <a:ext cx="9150705" cy="8953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" y="209550"/>
            <a:ext cx="8763000" cy="402280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 of Renovating 3 State Buildings</a:t>
            </a:r>
            <a:endParaRPr lang="en-US" sz="4000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52400" y="3297070"/>
            <a:ext cx="86907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2400" y="3747446"/>
            <a:ext cx="86907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2400" y="4225118"/>
            <a:ext cx="86907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67" y="4933951"/>
            <a:ext cx="1501616" cy="1630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4900940"/>
            <a:ext cx="5333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11 </a:t>
            </a:r>
            <a:r>
              <a:rPr lang="en-US" sz="900" dirty="0" smtClean="0"/>
              <a:t>| 13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07105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" r="58535"/>
          <a:stretch/>
        </p:blipFill>
        <p:spPr>
          <a:xfrm>
            <a:off x="0" y="0"/>
            <a:ext cx="2999232" cy="514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84" r="21573"/>
          <a:stretch/>
        </p:blipFill>
        <p:spPr>
          <a:xfrm>
            <a:off x="6100877" y="0"/>
            <a:ext cx="3043123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4" r="29412"/>
          <a:stretch/>
        </p:blipFill>
        <p:spPr>
          <a:xfrm>
            <a:off x="2999232" y="0"/>
            <a:ext cx="3152851" cy="51435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11" y="0"/>
            <a:ext cx="9150705" cy="895350"/>
          </a:xfrm>
          <a:prstGeom prst="rect">
            <a:avLst/>
          </a:prstGeom>
          <a:solidFill>
            <a:schemeClr val="accent1">
              <a:lumMod val="5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11" y="4019550"/>
            <a:ext cx="9150705" cy="1133246"/>
          </a:xfrm>
          <a:prstGeom prst="rect">
            <a:avLst/>
          </a:prstGeom>
          <a:solidFill>
            <a:schemeClr val="tx2">
              <a:lumMod val="5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52400" y="4171950"/>
            <a:ext cx="2743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cap="small" dirty="0" smtClean="0">
                <a:solidFill>
                  <a:schemeClr val="bg1"/>
                </a:solidFill>
                <a:latin typeface="+mj-lt"/>
              </a:rPr>
              <a:t>Cannon Health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1.75 years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(91 weeks)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24784" y="4171950"/>
            <a:ext cx="2743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cap="small" dirty="0" smtClean="0">
                <a:solidFill>
                  <a:schemeClr val="bg1"/>
                </a:solidFill>
                <a:latin typeface="+mj-lt"/>
              </a:rPr>
              <a:t>1385 DWS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1.67 years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(87 weeks)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53277" y="4171950"/>
            <a:ext cx="2743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cap="small" dirty="0" smtClean="0">
                <a:solidFill>
                  <a:schemeClr val="bg1"/>
                </a:solidFill>
                <a:latin typeface="+mj-lt"/>
              </a:rPr>
              <a:t>DNR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1.67 years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(87 weeks)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" y="209550"/>
            <a:ext cx="7315199" cy="402280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Renovation Schedule</a:t>
            </a:r>
            <a:endParaRPr lang="en-US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900940"/>
            <a:ext cx="5333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12 | 13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08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7899" y="1817675"/>
            <a:ext cx="90678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cap="small" dirty="0">
                <a:ln>
                  <a:solidFill>
                    <a:schemeClr val="tx1"/>
                  </a:solidFill>
                </a:ln>
                <a:solidFill>
                  <a:srgbClr val="21336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Questions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67" y="4933951"/>
            <a:ext cx="1501616" cy="163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900940"/>
            <a:ext cx="5333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13 | 13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58069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88968" y="285750"/>
            <a:ext cx="5730832" cy="402280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cap="small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 Bank Acquisition</a:t>
            </a:r>
            <a:endParaRPr lang="en-US" cap="small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742950"/>
            <a:ext cx="3276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The Road Home | 210 South Rio Grande Street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900940"/>
            <a:ext cx="5333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1 | 3</a:t>
            </a:r>
            <a:endParaRPr lang="en-US" sz="9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933951"/>
            <a:ext cx="1501616" cy="1630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9291"/>
          <a:stretch/>
        </p:blipFill>
        <p:spPr>
          <a:xfrm>
            <a:off x="0" y="0"/>
            <a:ext cx="9144000" cy="51669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457950" y="1476375"/>
            <a:ext cx="2143126" cy="866775"/>
          </a:xfrm>
          <a:custGeom>
            <a:avLst/>
            <a:gdLst>
              <a:gd name="connsiteX0" fmla="*/ 0 w 2438400"/>
              <a:gd name="connsiteY0" fmla="*/ 0 h 1143000"/>
              <a:gd name="connsiteX1" fmla="*/ 2438400 w 2438400"/>
              <a:gd name="connsiteY1" fmla="*/ 0 h 1143000"/>
              <a:gd name="connsiteX2" fmla="*/ 2438400 w 2438400"/>
              <a:gd name="connsiteY2" fmla="*/ 1143000 h 1143000"/>
              <a:gd name="connsiteX3" fmla="*/ 0 w 2438400"/>
              <a:gd name="connsiteY3" fmla="*/ 1143000 h 1143000"/>
              <a:gd name="connsiteX4" fmla="*/ 0 w 2438400"/>
              <a:gd name="connsiteY4" fmla="*/ 0 h 1143000"/>
              <a:gd name="connsiteX0" fmla="*/ 76200 w 2438400"/>
              <a:gd name="connsiteY0" fmla="*/ 390525 h 1143000"/>
              <a:gd name="connsiteX1" fmla="*/ 2438400 w 2438400"/>
              <a:gd name="connsiteY1" fmla="*/ 0 h 1143000"/>
              <a:gd name="connsiteX2" fmla="*/ 2438400 w 2438400"/>
              <a:gd name="connsiteY2" fmla="*/ 1143000 h 1143000"/>
              <a:gd name="connsiteX3" fmla="*/ 0 w 2438400"/>
              <a:gd name="connsiteY3" fmla="*/ 1143000 h 1143000"/>
              <a:gd name="connsiteX4" fmla="*/ 76200 w 2438400"/>
              <a:gd name="connsiteY4" fmla="*/ 390525 h 1143000"/>
              <a:gd name="connsiteX0" fmla="*/ 76200 w 2438400"/>
              <a:gd name="connsiteY0" fmla="*/ 266700 h 1019175"/>
              <a:gd name="connsiteX1" fmla="*/ 1343025 w 2438400"/>
              <a:gd name="connsiteY1" fmla="*/ 0 h 1019175"/>
              <a:gd name="connsiteX2" fmla="*/ 2438400 w 2438400"/>
              <a:gd name="connsiteY2" fmla="*/ 1019175 h 1019175"/>
              <a:gd name="connsiteX3" fmla="*/ 0 w 2438400"/>
              <a:gd name="connsiteY3" fmla="*/ 1019175 h 1019175"/>
              <a:gd name="connsiteX4" fmla="*/ 76200 w 2438400"/>
              <a:gd name="connsiteY4" fmla="*/ 266700 h 1019175"/>
              <a:gd name="connsiteX0" fmla="*/ 76200 w 2352675"/>
              <a:gd name="connsiteY0" fmla="*/ 266700 h 1019175"/>
              <a:gd name="connsiteX1" fmla="*/ 1343025 w 2352675"/>
              <a:gd name="connsiteY1" fmla="*/ 0 h 1019175"/>
              <a:gd name="connsiteX2" fmla="*/ 2352675 w 2352675"/>
              <a:gd name="connsiteY2" fmla="*/ 438150 h 1019175"/>
              <a:gd name="connsiteX3" fmla="*/ 0 w 2352675"/>
              <a:gd name="connsiteY3" fmla="*/ 1019175 h 1019175"/>
              <a:gd name="connsiteX4" fmla="*/ 76200 w 2352675"/>
              <a:gd name="connsiteY4" fmla="*/ 266700 h 1019175"/>
              <a:gd name="connsiteX0" fmla="*/ 76200 w 2352675"/>
              <a:gd name="connsiteY0" fmla="*/ 266700 h 1019175"/>
              <a:gd name="connsiteX1" fmla="*/ 1343025 w 2352675"/>
              <a:gd name="connsiteY1" fmla="*/ 0 h 1019175"/>
              <a:gd name="connsiteX2" fmla="*/ 2352675 w 2352675"/>
              <a:gd name="connsiteY2" fmla="*/ 438150 h 1019175"/>
              <a:gd name="connsiteX3" fmla="*/ 1057276 w 2352675"/>
              <a:gd name="connsiteY3" fmla="*/ 762000 h 1019175"/>
              <a:gd name="connsiteX4" fmla="*/ 0 w 2352675"/>
              <a:gd name="connsiteY4" fmla="*/ 1019175 h 1019175"/>
              <a:gd name="connsiteX5" fmla="*/ 76200 w 2352675"/>
              <a:gd name="connsiteY5" fmla="*/ 266700 h 1019175"/>
              <a:gd name="connsiteX0" fmla="*/ 76200 w 2352676"/>
              <a:gd name="connsiteY0" fmla="*/ 266700 h 1019175"/>
              <a:gd name="connsiteX1" fmla="*/ 1343025 w 2352676"/>
              <a:gd name="connsiteY1" fmla="*/ 0 h 1019175"/>
              <a:gd name="connsiteX2" fmla="*/ 2352675 w 2352676"/>
              <a:gd name="connsiteY2" fmla="*/ 438150 h 1019175"/>
              <a:gd name="connsiteX3" fmla="*/ 2352676 w 2352676"/>
              <a:gd name="connsiteY3" fmla="*/ 571500 h 1019175"/>
              <a:gd name="connsiteX4" fmla="*/ 0 w 2352676"/>
              <a:gd name="connsiteY4" fmla="*/ 1019175 h 1019175"/>
              <a:gd name="connsiteX5" fmla="*/ 76200 w 2352676"/>
              <a:gd name="connsiteY5" fmla="*/ 266700 h 1019175"/>
              <a:gd name="connsiteX0" fmla="*/ 0 w 2276476"/>
              <a:gd name="connsiteY0" fmla="*/ 266700 h 866775"/>
              <a:gd name="connsiteX1" fmla="*/ 1266825 w 2276476"/>
              <a:gd name="connsiteY1" fmla="*/ 0 h 866775"/>
              <a:gd name="connsiteX2" fmla="*/ 2276475 w 2276476"/>
              <a:gd name="connsiteY2" fmla="*/ 438150 h 866775"/>
              <a:gd name="connsiteX3" fmla="*/ 2276476 w 2276476"/>
              <a:gd name="connsiteY3" fmla="*/ 571500 h 866775"/>
              <a:gd name="connsiteX4" fmla="*/ 1095375 w 2276476"/>
              <a:gd name="connsiteY4" fmla="*/ 866775 h 866775"/>
              <a:gd name="connsiteX5" fmla="*/ 0 w 2276476"/>
              <a:gd name="connsiteY5" fmla="*/ 266700 h 866775"/>
              <a:gd name="connsiteX0" fmla="*/ 0 w 2162176"/>
              <a:gd name="connsiteY0" fmla="*/ 266700 h 866775"/>
              <a:gd name="connsiteX1" fmla="*/ 1152525 w 2162176"/>
              <a:gd name="connsiteY1" fmla="*/ 0 h 866775"/>
              <a:gd name="connsiteX2" fmla="*/ 2162175 w 2162176"/>
              <a:gd name="connsiteY2" fmla="*/ 438150 h 866775"/>
              <a:gd name="connsiteX3" fmla="*/ 2162176 w 2162176"/>
              <a:gd name="connsiteY3" fmla="*/ 571500 h 866775"/>
              <a:gd name="connsiteX4" fmla="*/ 981075 w 2162176"/>
              <a:gd name="connsiteY4" fmla="*/ 866775 h 866775"/>
              <a:gd name="connsiteX5" fmla="*/ 0 w 2162176"/>
              <a:gd name="connsiteY5" fmla="*/ 266700 h 866775"/>
              <a:gd name="connsiteX0" fmla="*/ 0 w 2162176"/>
              <a:gd name="connsiteY0" fmla="*/ 266700 h 866775"/>
              <a:gd name="connsiteX1" fmla="*/ 1152525 w 2162176"/>
              <a:gd name="connsiteY1" fmla="*/ 0 h 866775"/>
              <a:gd name="connsiteX2" fmla="*/ 2162175 w 2162176"/>
              <a:gd name="connsiteY2" fmla="*/ 438150 h 866775"/>
              <a:gd name="connsiteX3" fmla="*/ 2162176 w 2162176"/>
              <a:gd name="connsiteY3" fmla="*/ 571500 h 866775"/>
              <a:gd name="connsiteX4" fmla="*/ 981075 w 2162176"/>
              <a:gd name="connsiteY4" fmla="*/ 866775 h 866775"/>
              <a:gd name="connsiteX5" fmla="*/ 457200 w 2162176"/>
              <a:gd name="connsiteY5" fmla="*/ 561975 h 866775"/>
              <a:gd name="connsiteX6" fmla="*/ 0 w 2162176"/>
              <a:gd name="connsiteY6" fmla="*/ 266700 h 866775"/>
              <a:gd name="connsiteX0" fmla="*/ 0 w 2162176"/>
              <a:gd name="connsiteY0" fmla="*/ 266700 h 866775"/>
              <a:gd name="connsiteX1" fmla="*/ 1152525 w 2162176"/>
              <a:gd name="connsiteY1" fmla="*/ 0 h 866775"/>
              <a:gd name="connsiteX2" fmla="*/ 2162175 w 2162176"/>
              <a:gd name="connsiteY2" fmla="*/ 438150 h 866775"/>
              <a:gd name="connsiteX3" fmla="*/ 2162176 w 2162176"/>
              <a:gd name="connsiteY3" fmla="*/ 571500 h 866775"/>
              <a:gd name="connsiteX4" fmla="*/ 981075 w 2162176"/>
              <a:gd name="connsiteY4" fmla="*/ 866775 h 866775"/>
              <a:gd name="connsiteX5" fmla="*/ 457200 w 2162176"/>
              <a:gd name="connsiteY5" fmla="*/ 561975 h 866775"/>
              <a:gd name="connsiteX6" fmla="*/ 457200 w 2162176"/>
              <a:gd name="connsiteY6" fmla="*/ 561975 h 866775"/>
              <a:gd name="connsiteX7" fmla="*/ 0 w 2162176"/>
              <a:gd name="connsiteY7" fmla="*/ 266700 h 866775"/>
              <a:gd name="connsiteX0" fmla="*/ 0 w 2162176"/>
              <a:gd name="connsiteY0" fmla="*/ 266700 h 866775"/>
              <a:gd name="connsiteX1" fmla="*/ 1152525 w 2162176"/>
              <a:gd name="connsiteY1" fmla="*/ 0 h 866775"/>
              <a:gd name="connsiteX2" fmla="*/ 2162175 w 2162176"/>
              <a:gd name="connsiteY2" fmla="*/ 438150 h 866775"/>
              <a:gd name="connsiteX3" fmla="*/ 2162176 w 2162176"/>
              <a:gd name="connsiteY3" fmla="*/ 571500 h 866775"/>
              <a:gd name="connsiteX4" fmla="*/ 981075 w 2162176"/>
              <a:gd name="connsiteY4" fmla="*/ 866775 h 866775"/>
              <a:gd name="connsiteX5" fmla="*/ 457200 w 2162176"/>
              <a:gd name="connsiteY5" fmla="*/ 561975 h 866775"/>
              <a:gd name="connsiteX6" fmla="*/ 19050 w 2162176"/>
              <a:gd name="connsiteY6" fmla="*/ 342900 h 866775"/>
              <a:gd name="connsiteX7" fmla="*/ 0 w 2162176"/>
              <a:gd name="connsiteY7" fmla="*/ 266700 h 866775"/>
              <a:gd name="connsiteX0" fmla="*/ 38100 w 2143126"/>
              <a:gd name="connsiteY0" fmla="*/ 238125 h 866775"/>
              <a:gd name="connsiteX1" fmla="*/ 1133475 w 2143126"/>
              <a:gd name="connsiteY1" fmla="*/ 0 h 866775"/>
              <a:gd name="connsiteX2" fmla="*/ 2143125 w 2143126"/>
              <a:gd name="connsiteY2" fmla="*/ 438150 h 866775"/>
              <a:gd name="connsiteX3" fmla="*/ 2143126 w 2143126"/>
              <a:gd name="connsiteY3" fmla="*/ 571500 h 866775"/>
              <a:gd name="connsiteX4" fmla="*/ 962025 w 2143126"/>
              <a:gd name="connsiteY4" fmla="*/ 866775 h 866775"/>
              <a:gd name="connsiteX5" fmla="*/ 438150 w 2143126"/>
              <a:gd name="connsiteY5" fmla="*/ 561975 h 866775"/>
              <a:gd name="connsiteX6" fmla="*/ 0 w 2143126"/>
              <a:gd name="connsiteY6" fmla="*/ 342900 h 866775"/>
              <a:gd name="connsiteX7" fmla="*/ 38100 w 2143126"/>
              <a:gd name="connsiteY7" fmla="*/ 23812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43126" h="866775">
                <a:moveTo>
                  <a:pt x="38100" y="238125"/>
                </a:moveTo>
                <a:lnTo>
                  <a:pt x="1133475" y="0"/>
                </a:lnTo>
                <a:lnTo>
                  <a:pt x="2143125" y="438150"/>
                </a:lnTo>
                <a:cubicBezTo>
                  <a:pt x="2143125" y="482600"/>
                  <a:pt x="2143126" y="527050"/>
                  <a:pt x="2143126" y="571500"/>
                </a:cubicBezTo>
                <a:lnTo>
                  <a:pt x="962025" y="866775"/>
                </a:lnTo>
                <a:lnTo>
                  <a:pt x="438150" y="561975"/>
                </a:lnTo>
                <a:lnTo>
                  <a:pt x="0" y="342900"/>
                </a:lnTo>
                <a:lnTo>
                  <a:pt x="38100" y="238125"/>
                </a:lnTo>
                <a:close/>
              </a:path>
            </a:pathLst>
          </a:cu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7"/>
          <p:cNvSpPr/>
          <p:nvPr/>
        </p:nvSpPr>
        <p:spPr>
          <a:xfrm>
            <a:off x="1085850" y="2076450"/>
            <a:ext cx="3952875" cy="1624012"/>
          </a:xfrm>
          <a:custGeom>
            <a:avLst/>
            <a:gdLst>
              <a:gd name="connsiteX0" fmla="*/ 0 w 2438400"/>
              <a:gd name="connsiteY0" fmla="*/ 0 h 1143000"/>
              <a:gd name="connsiteX1" fmla="*/ 2438400 w 2438400"/>
              <a:gd name="connsiteY1" fmla="*/ 0 h 1143000"/>
              <a:gd name="connsiteX2" fmla="*/ 2438400 w 2438400"/>
              <a:gd name="connsiteY2" fmla="*/ 1143000 h 1143000"/>
              <a:gd name="connsiteX3" fmla="*/ 0 w 2438400"/>
              <a:gd name="connsiteY3" fmla="*/ 1143000 h 1143000"/>
              <a:gd name="connsiteX4" fmla="*/ 0 w 2438400"/>
              <a:gd name="connsiteY4" fmla="*/ 0 h 1143000"/>
              <a:gd name="connsiteX0" fmla="*/ 76200 w 2438400"/>
              <a:gd name="connsiteY0" fmla="*/ 390525 h 1143000"/>
              <a:gd name="connsiteX1" fmla="*/ 2438400 w 2438400"/>
              <a:gd name="connsiteY1" fmla="*/ 0 h 1143000"/>
              <a:gd name="connsiteX2" fmla="*/ 2438400 w 2438400"/>
              <a:gd name="connsiteY2" fmla="*/ 1143000 h 1143000"/>
              <a:gd name="connsiteX3" fmla="*/ 0 w 2438400"/>
              <a:gd name="connsiteY3" fmla="*/ 1143000 h 1143000"/>
              <a:gd name="connsiteX4" fmla="*/ 76200 w 2438400"/>
              <a:gd name="connsiteY4" fmla="*/ 390525 h 1143000"/>
              <a:gd name="connsiteX0" fmla="*/ 76200 w 2438400"/>
              <a:gd name="connsiteY0" fmla="*/ 266700 h 1019175"/>
              <a:gd name="connsiteX1" fmla="*/ 1343025 w 2438400"/>
              <a:gd name="connsiteY1" fmla="*/ 0 h 1019175"/>
              <a:gd name="connsiteX2" fmla="*/ 2438400 w 2438400"/>
              <a:gd name="connsiteY2" fmla="*/ 1019175 h 1019175"/>
              <a:gd name="connsiteX3" fmla="*/ 0 w 2438400"/>
              <a:gd name="connsiteY3" fmla="*/ 1019175 h 1019175"/>
              <a:gd name="connsiteX4" fmla="*/ 76200 w 2438400"/>
              <a:gd name="connsiteY4" fmla="*/ 266700 h 1019175"/>
              <a:gd name="connsiteX0" fmla="*/ 76200 w 2352675"/>
              <a:gd name="connsiteY0" fmla="*/ 266700 h 1019175"/>
              <a:gd name="connsiteX1" fmla="*/ 1343025 w 2352675"/>
              <a:gd name="connsiteY1" fmla="*/ 0 h 1019175"/>
              <a:gd name="connsiteX2" fmla="*/ 2352675 w 2352675"/>
              <a:gd name="connsiteY2" fmla="*/ 438150 h 1019175"/>
              <a:gd name="connsiteX3" fmla="*/ 0 w 2352675"/>
              <a:gd name="connsiteY3" fmla="*/ 1019175 h 1019175"/>
              <a:gd name="connsiteX4" fmla="*/ 76200 w 2352675"/>
              <a:gd name="connsiteY4" fmla="*/ 266700 h 1019175"/>
              <a:gd name="connsiteX0" fmla="*/ 76200 w 2352675"/>
              <a:gd name="connsiteY0" fmla="*/ 266700 h 1019175"/>
              <a:gd name="connsiteX1" fmla="*/ 1343025 w 2352675"/>
              <a:gd name="connsiteY1" fmla="*/ 0 h 1019175"/>
              <a:gd name="connsiteX2" fmla="*/ 2352675 w 2352675"/>
              <a:gd name="connsiteY2" fmla="*/ 438150 h 1019175"/>
              <a:gd name="connsiteX3" fmla="*/ 1057276 w 2352675"/>
              <a:gd name="connsiteY3" fmla="*/ 762000 h 1019175"/>
              <a:gd name="connsiteX4" fmla="*/ 0 w 2352675"/>
              <a:gd name="connsiteY4" fmla="*/ 1019175 h 1019175"/>
              <a:gd name="connsiteX5" fmla="*/ 76200 w 2352675"/>
              <a:gd name="connsiteY5" fmla="*/ 266700 h 1019175"/>
              <a:gd name="connsiteX0" fmla="*/ 76200 w 2352676"/>
              <a:gd name="connsiteY0" fmla="*/ 266700 h 1019175"/>
              <a:gd name="connsiteX1" fmla="*/ 1343025 w 2352676"/>
              <a:gd name="connsiteY1" fmla="*/ 0 h 1019175"/>
              <a:gd name="connsiteX2" fmla="*/ 2352675 w 2352676"/>
              <a:gd name="connsiteY2" fmla="*/ 438150 h 1019175"/>
              <a:gd name="connsiteX3" fmla="*/ 2352676 w 2352676"/>
              <a:gd name="connsiteY3" fmla="*/ 571500 h 1019175"/>
              <a:gd name="connsiteX4" fmla="*/ 0 w 2352676"/>
              <a:gd name="connsiteY4" fmla="*/ 1019175 h 1019175"/>
              <a:gd name="connsiteX5" fmla="*/ 76200 w 2352676"/>
              <a:gd name="connsiteY5" fmla="*/ 266700 h 1019175"/>
              <a:gd name="connsiteX0" fmla="*/ 0 w 2276476"/>
              <a:gd name="connsiteY0" fmla="*/ 266700 h 866775"/>
              <a:gd name="connsiteX1" fmla="*/ 1266825 w 2276476"/>
              <a:gd name="connsiteY1" fmla="*/ 0 h 866775"/>
              <a:gd name="connsiteX2" fmla="*/ 2276475 w 2276476"/>
              <a:gd name="connsiteY2" fmla="*/ 438150 h 866775"/>
              <a:gd name="connsiteX3" fmla="*/ 2276476 w 2276476"/>
              <a:gd name="connsiteY3" fmla="*/ 571500 h 866775"/>
              <a:gd name="connsiteX4" fmla="*/ 1095375 w 2276476"/>
              <a:gd name="connsiteY4" fmla="*/ 866775 h 866775"/>
              <a:gd name="connsiteX5" fmla="*/ 0 w 2276476"/>
              <a:gd name="connsiteY5" fmla="*/ 266700 h 866775"/>
              <a:gd name="connsiteX0" fmla="*/ 0 w 2162176"/>
              <a:gd name="connsiteY0" fmla="*/ 266700 h 866775"/>
              <a:gd name="connsiteX1" fmla="*/ 1152525 w 2162176"/>
              <a:gd name="connsiteY1" fmla="*/ 0 h 866775"/>
              <a:gd name="connsiteX2" fmla="*/ 2162175 w 2162176"/>
              <a:gd name="connsiteY2" fmla="*/ 438150 h 866775"/>
              <a:gd name="connsiteX3" fmla="*/ 2162176 w 2162176"/>
              <a:gd name="connsiteY3" fmla="*/ 571500 h 866775"/>
              <a:gd name="connsiteX4" fmla="*/ 981075 w 2162176"/>
              <a:gd name="connsiteY4" fmla="*/ 866775 h 866775"/>
              <a:gd name="connsiteX5" fmla="*/ 0 w 2162176"/>
              <a:gd name="connsiteY5" fmla="*/ 266700 h 866775"/>
              <a:gd name="connsiteX0" fmla="*/ 0 w 2162176"/>
              <a:gd name="connsiteY0" fmla="*/ 266700 h 866775"/>
              <a:gd name="connsiteX1" fmla="*/ 1152525 w 2162176"/>
              <a:gd name="connsiteY1" fmla="*/ 0 h 866775"/>
              <a:gd name="connsiteX2" fmla="*/ 2162175 w 2162176"/>
              <a:gd name="connsiteY2" fmla="*/ 438150 h 866775"/>
              <a:gd name="connsiteX3" fmla="*/ 2162176 w 2162176"/>
              <a:gd name="connsiteY3" fmla="*/ 571500 h 866775"/>
              <a:gd name="connsiteX4" fmla="*/ 981075 w 2162176"/>
              <a:gd name="connsiteY4" fmla="*/ 866775 h 866775"/>
              <a:gd name="connsiteX5" fmla="*/ 457200 w 2162176"/>
              <a:gd name="connsiteY5" fmla="*/ 561975 h 866775"/>
              <a:gd name="connsiteX6" fmla="*/ 0 w 2162176"/>
              <a:gd name="connsiteY6" fmla="*/ 266700 h 866775"/>
              <a:gd name="connsiteX0" fmla="*/ 0 w 2162176"/>
              <a:gd name="connsiteY0" fmla="*/ 266700 h 866775"/>
              <a:gd name="connsiteX1" fmla="*/ 1152525 w 2162176"/>
              <a:gd name="connsiteY1" fmla="*/ 0 h 866775"/>
              <a:gd name="connsiteX2" fmla="*/ 2162175 w 2162176"/>
              <a:gd name="connsiteY2" fmla="*/ 438150 h 866775"/>
              <a:gd name="connsiteX3" fmla="*/ 2162176 w 2162176"/>
              <a:gd name="connsiteY3" fmla="*/ 571500 h 866775"/>
              <a:gd name="connsiteX4" fmla="*/ 981075 w 2162176"/>
              <a:gd name="connsiteY4" fmla="*/ 866775 h 866775"/>
              <a:gd name="connsiteX5" fmla="*/ 457200 w 2162176"/>
              <a:gd name="connsiteY5" fmla="*/ 561975 h 866775"/>
              <a:gd name="connsiteX6" fmla="*/ 457200 w 2162176"/>
              <a:gd name="connsiteY6" fmla="*/ 561975 h 866775"/>
              <a:gd name="connsiteX7" fmla="*/ 0 w 2162176"/>
              <a:gd name="connsiteY7" fmla="*/ 266700 h 866775"/>
              <a:gd name="connsiteX0" fmla="*/ 0 w 2162176"/>
              <a:gd name="connsiteY0" fmla="*/ 266700 h 866775"/>
              <a:gd name="connsiteX1" fmla="*/ 1152525 w 2162176"/>
              <a:gd name="connsiteY1" fmla="*/ 0 h 866775"/>
              <a:gd name="connsiteX2" fmla="*/ 2162175 w 2162176"/>
              <a:gd name="connsiteY2" fmla="*/ 438150 h 866775"/>
              <a:gd name="connsiteX3" fmla="*/ 2162176 w 2162176"/>
              <a:gd name="connsiteY3" fmla="*/ 571500 h 866775"/>
              <a:gd name="connsiteX4" fmla="*/ 981075 w 2162176"/>
              <a:gd name="connsiteY4" fmla="*/ 866775 h 866775"/>
              <a:gd name="connsiteX5" fmla="*/ 457200 w 2162176"/>
              <a:gd name="connsiteY5" fmla="*/ 561975 h 866775"/>
              <a:gd name="connsiteX6" fmla="*/ 19050 w 2162176"/>
              <a:gd name="connsiteY6" fmla="*/ 342900 h 866775"/>
              <a:gd name="connsiteX7" fmla="*/ 0 w 2162176"/>
              <a:gd name="connsiteY7" fmla="*/ 266700 h 866775"/>
              <a:gd name="connsiteX0" fmla="*/ 38100 w 2143126"/>
              <a:gd name="connsiteY0" fmla="*/ 238125 h 866775"/>
              <a:gd name="connsiteX1" fmla="*/ 1133475 w 2143126"/>
              <a:gd name="connsiteY1" fmla="*/ 0 h 866775"/>
              <a:gd name="connsiteX2" fmla="*/ 2143125 w 2143126"/>
              <a:gd name="connsiteY2" fmla="*/ 438150 h 866775"/>
              <a:gd name="connsiteX3" fmla="*/ 2143126 w 2143126"/>
              <a:gd name="connsiteY3" fmla="*/ 571500 h 866775"/>
              <a:gd name="connsiteX4" fmla="*/ 962025 w 2143126"/>
              <a:gd name="connsiteY4" fmla="*/ 866775 h 866775"/>
              <a:gd name="connsiteX5" fmla="*/ 438150 w 2143126"/>
              <a:gd name="connsiteY5" fmla="*/ 561975 h 866775"/>
              <a:gd name="connsiteX6" fmla="*/ 0 w 2143126"/>
              <a:gd name="connsiteY6" fmla="*/ 342900 h 866775"/>
              <a:gd name="connsiteX7" fmla="*/ 38100 w 2143126"/>
              <a:gd name="connsiteY7" fmla="*/ 238125 h 866775"/>
              <a:gd name="connsiteX0" fmla="*/ 657225 w 2762251"/>
              <a:gd name="connsiteY0" fmla="*/ 238125 h 1295400"/>
              <a:gd name="connsiteX1" fmla="*/ 1752600 w 2762251"/>
              <a:gd name="connsiteY1" fmla="*/ 0 h 1295400"/>
              <a:gd name="connsiteX2" fmla="*/ 2762250 w 2762251"/>
              <a:gd name="connsiteY2" fmla="*/ 438150 h 1295400"/>
              <a:gd name="connsiteX3" fmla="*/ 2762251 w 2762251"/>
              <a:gd name="connsiteY3" fmla="*/ 571500 h 1295400"/>
              <a:gd name="connsiteX4" fmla="*/ 1581150 w 2762251"/>
              <a:gd name="connsiteY4" fmla="*/ 866775 h 1295400"/>
              <a:gd name="connsiteX5" fmla="*/ 0 w 2762251"/>
              <a:gd name="connsiteY5" fmla="*/ 1295400 h 1295400"/>
              <a:gd name="connsiteX6" fmla="*/ 619125 w 2762251"/>
              <a:gd name="connsiteY6" fmla="*/ 342900 h 1295400"/>
              <a:gd name="connsiteX7" fmla="*/ 657225 w 2762251"/>
              <a:gd name="connsiteY7" fmla="*/ 238125 h 1295400"/>
              <a:gd name="connsiteX0" fmla="*/ 952500 w 3057526"/>
              <a:gd name="connsiteY0" fmla="*/ 238125 h 1295400"/>
              <a:gd name="connsiteX1" fmla="*/ 2047875 w 3057526"/>
              <a:gd name="connsiteY1" fmla="*/ 0 h 1295400"/>
              <a:gd name="connsiteX2" fmla="*/ 3057525 w 3057526"/>
              <a:gd name="connsiteY2" fmla="*/ 438150 h 1295400"/>
              <a:gd name="connsiteX3" fmla="*/ 3057526 w 3057526"/>
              <a:gd name="connsiteY3" fmla="*/ 571500 h 1295400"/>
              <a:gd name="connsiteX4" fmla="*/ 1876425 w 3057526"/>
              <a:gd name="connsiteY4" fmla="*/ 866775 h 1295400"/>
              <a:gd name="connsiteX5" fmla="*/ 295275 w 3057526"/>
              <a:gd name="connsiteY5" fmla="*/ 1295400 h 1295400"/>
              <a:gd name="connsiteX6" fmla="*/ 0 w 3057526"/>
              <a:gd name="connsiteY6" fmla="*/ 581025 h 1295400"/>
              <a:gd name="connsiteX7" fmla="*/ 952500 w 3057526"/>
              <a:gd name="connsiteY7" fmla="*/ 238125 h 1295400"/>
              <a:gd name="connsiteX0" fmla="*/ 1323975 w 3057526"/>
              <a:gd name="connsiteY0" fmla="*/ 266700 h 1295400"/>
              <a:gd name="connsiteX1" fmla="*/ 2047875 w 3057526"/>
              <a:gd name="connsiteY1" fmla="*/ 0 h 1295400"/>
              <a:gd name="connsiteX2" fmla="*/ 3057525 w 3057526"/>
              <a:gd name="connsiteY2" fmla="*/ 438150 h 1295400"/>
              <a:gd name="connsiteX3" fmla="*/ 3057526 w 3057526"/>
              <a:gd name="connsiteY3" fmla="*/ 571500 h 1295400"/>
              <a:gd name="connsiteX4" fmla="*/ 1876425 w 3057526"/>
              <a:gd name="connsiteY4" fmla="*/ 866775 h 1295400"/>
              <a:gd name="connsiteX5" fmla="*/ 295275 w 3057526"/>
              <a:gd name="connsiteY5" fmla="*/ 1295400 h 1295400"/>
              <a:gd name="connsiteX6" fmla="*/ 0 w 3057526"/>
              <a:gd name="connsiteY6" fmla="*/ 581025 h 1295400"/>
              <a:gd name="connsiteX7" fmla="*/ 1323975 w 3057526"/>
              <a:gd name="connsiteY7" fmla="*/ 266700 h 1295400"/>
              <a:gd name="connsiteX0" fmla="*/ 1323975 w 3057526"/>
              <a:gd name="connsiteY0" fmla="*/ 276225 h 1304925"/>
              <a:gd name="connsiteX1" fmla="*/ 1152525 w 3057526"/>
              <a:gd name="connsiteY1" fmla="*/ 0 h 1304925"/>
              <a:gd name="connsiteX2" fmla="*/ 3057525 w 3057526"/>
              <a:gd name="connsiteY2" fmla="*/ 447675 h 1304925"/>
              <a:gd name="connsiteX3" fmla="*/ 3057526 w 3057526"/>
              <a:gd name="connsiteY3" fmla="*/ 581025 h 1304925"/>
              <a:gd name="connsiteX4" fmla="*/ 1876425 w 3057526"/>
              <a:gd name="connsiteY4" fmla="*/ 876300 h 1304925"/>
              <a:gd name="connsiteX5" fmla="*/ 295275 w 3057526"/>
              <a:gd name="connsiteY5" fmla="*/ 1304925 h 1304925"/>
              <a:gd name="connsiteX6" fmla="*/ 0 w 3057526"/>
              <a:gd name="connsiteY6" fmla="*/ 590550 h 1304925"/>
              <a:gd name="connsiteX7" fmla="*/ 1323975 w 3057526"/>
              <a:gd name="connsiteY7" fmla="*/ 276225 h 1304925"/>
              <a:gd name="connsiteX0" fmla="*/ 1323975 w 3057526"/>
              <a:gd name="connsiteY0" fmla="*/ 276225 h 1304925"/>
              <a:gd name="connsiteX1" fmla="*/ 1152525 w 3057526"/>
              <a:gd name="connsiteY1" fmla="*/ 0 h 1304925"/>
              <a:gd name="connsiteX2" fmla="*/ 2247901 w 3057526"/>
              <a:gd name="connsiteY2" fmla="*/ 252413 h 1304925"/>
              <a:gd name="connsiteX3" fmla="*/ 3057525 w 3057526"/>
              <a:gd name="connsiteY3" fmla="*/ 447675 h 1304925"/>
              <a:gd name="connsiteX4" fmla="*/ 3057526 w 3057526"/>
              <a:gd name="connsiteY4" fmla="*/ 581025 h 1304925"/>
              <a:gd name="connsiteX5" fmla="*/ 1876425 w 3057526"/>
              <a:gd name="connsiteY5" fmla="*/ 876300 h 1304925"/>
              <a:gd name="connsiteX6" fmla="*/ 295275 w 3057526"/>
              <a:gd name="connsiteY6" fmla="*/ 1304925 h 1304925"/>
              <a:gd name="connsiteX7" fmla="*/ 0 w 3057526"/>
              <a:gd name="connsiteY7" fmla="*/ 590550 h 1304925"/>
              <a:gd name="connsiteX8" fmla="*/ 1323975 w 3057526"/>
              <a:gd name="connsiteY8" fmla="*/ 276225 h 1304925"/>
              <a:gd name="connsiteX0" fmla="*/ 1323975 w 3057526"/>
              <a:gd name="connsiteY0" fmla="*/ 557212 h 1585912"/>
              <a:gd name="connsiteX1" fmla="*/ 1152525 w 3057526"/>
              <a:gd name="connsiteY1" fmla="*/ 280987 h 1585912"/>
              <a:gd name="connsiteX2" fmla="*/ 2590801 w 3057526"/>
              <a:gd name="connsiteY2" fmla="*/ 0 h 1585912"/>
              <a:gd name="connsiteX3" fmla="*/ 3057525 w 3057526"/>
              <a:gd name="connsiteY3" fmla="*/ 728662 h 1585912"/>
              <a:gd name="connsiteX4" fmla="*/ 3057526 w 3057526"/>
              <a:gd name="connsiteY4" fmla="*/ 862012 h 1585912"/>
              <a:gd name="connsiteX5" fmla="*/ 1876425 w 3057526"/>
              <a:gd name="connsiteY5" fmla="*/ 1157287 h 1585912"/>
              <a:gd name="connsiteX6" fmla="*/ 295275 w 3057526"/>
              <a:gd name="connsiteY6" fmla="*/ 1585912 h 1585912"/>
              <a:gd name="connsiteX7" fmla="*/ 0 w 3057526"/>
              <a:gd name="connsiteY7" fmla="*/ 871537 h 1585912"/>
              <a:gd name="connsiteX8" fmla="*/ 1323975 w 3057526"/>
              <a:gd name="connsiteY8" fmla="*/ 557212 h 1585912"/>
              <a:gd name="connsiteX0" fmla="*/ 1323975 w 3057526"/>
              <a:gd name="connsiteY0" fmla="*/ 557212 h 1585912"/>
              <a:gd name="connsiteX1" fmla="*/ 1152525 w 3057526"/>
              <a:gd name="connsiteY1" fmla="*/ 280987 h 1585912"/>
              <a:gd name="connsiteX2" fmla="*/ 2590801 w 3057526"/>
              <a:gd name="connsiteY2" fmla="*/ 0 h 1585912"/>
              <a:gd name="connsiteX3" fmla="*/ 2867026 w 3057526"/>
              <a:gd name="connsiteY3" fmla="*/ 428625 h 1585912"/>
              <a:gd name="connsiteX4" fmla="*/ 3057525 w 3057526"/>
              <a:gd name="connsiteY4" fmla="*/ 728662 h 1585912"/>
              <a:gd name="connsiteX5" fmla="*/ 3057526 w 3057526"/>
              <a:gd name="connsiteY5" fmla="*/ 862012 h 1585912"/>
              <a:gd name="connsiteX6" fmla="*/ 1876425 w 3057526"/>
              <a:gd name="connsiteY6" fmla="*/ 1157287 h 1585912"/>
              <a:gd name="connsiteX7" fmla="*/ 295275 w 3057526"/>
              <a:gd name="connsiteY7" fmla="*/ 1585912 h 1585912"/>
              <a:gd name="connsiteX8" fmla="*/ 0 w 3057526"/>
              <a:gd name="connsiteY8" fmla="*/ 871537 h 1585912"/>
              <a:gd name="connsiteX9" fmla="*/ 1323975 w 3057526"/>
              <a:gd name="connsiteY9" fmla="*/ 557212 h 1585912"/>
              <a:gd name="connsiteX0" fmla="*/ 1323975 w 3057526"/>
              <a:gd name="connsiteY0" fmla="*/ 557212 h 1585912"/>
              <a:gd name="connsiteX1" fmla="*/ 1152525 w 3057526"/>
              <a:gd name="connsiteY1" fmla="*/ 280987 h 1585912"/>
              <a:gd name="connsiteX2" fmla="*/ 2590801 w 3057526"/>
              <a:gd name="connsiteY2" fmla="*/ 0 h 1585912"/>
              <a:gd name="connsiteX3" fmla="*/ 2752726 w 3057526"/>
              <a:gd name="connsiteY3" fmla="*/ 257175 h 1585912"/>
              <a:gd name="connsiteX4" fmla="*/ 3057525 w 3057526"/>
              <a:gd name="connsiteY4" fmla="*/ 728662 h 1585912"/>
              <a:gd name="connsiteX5" fmla="*/ 3057526 w 3057526"/>
              <a:gd name="connsiteY5" fmla="*/ 862012 h 1585912"/>
              <a:gd name="connsiteX6" fmla="*/ 1876425 w 3057526"/>
              <a:gd name="connsiteY6" fmla="*/ 1157287 h 1585912"/>
              <a:gd name="connsiteX7" fmla="*/ 295275 w 3057526"/>
              <a:gd name="connsiteY7" fmla="*/ 1585912 h 1585912"/>
              <a:gd name="connsiteX8" fmla="*/ 0 w 3057526"/>
              <a:gd name="connsiteY8" fmla="*/ 871537 h 1585912"/>
              <a:gd name="connsiteX9" fmla="*/ 1323975 w 3057526"/>
              <a:gd name="connsiteY9" fmla="*/ 557212 h 1585912"/>
              <a:gd name="connsiteX0" fmla="*/ 1323975 w 3057526"/>
              <a:gd name="connsiteY0" fmla="*/ 557212 h 1585912"/>
              <a:gd name="connsiteX1" fmla="*/ 1152525 w 3057526"/>
              <a:gd name="connsiteY1" fmla="*/ 280987 h 1585912"/>
              <a:gd name="connsiteX2" fmla="*/ 2590801 w 3057526"/>
              <a:gd name="connsiteY2" fmla="*/ 0 h 1585912"/>
              <a:gd name="connsiteX3" fmla="*/ 2752726 w 3057526"/>
              <a:gd name="connsiteY3" fmla="*/ 257175 h 1585912"/>
              <a:gd name="connsiteX4" fmla="*/ 2914651 w 3057526"/>
              <a:gd name="connsiteY4" fmla="*/ 504825 h 1585912"/>
              <a:gd name="connsiteX5" fmla="*/ 3057525 w 3057526"/>
              <a:gd name="connsiteY5" fmla="*/ 728662 h 1585912"/>
              <a:gd name="connsiteX6" fmla="*/ 3057526 w 3057526"/>
              <a:gd name="connsiteY6" fmla="*/ 862012 h 1585912"/>
              <a:gd name="connsiteX7" fmla="*/ 1876425 w 3057526"/>
              <a:gd name="connsiteY7" fmla="*/ 1157287 h 1585912"/>
              <a:gd name="connsiteX8" fmla="*/ 295275 w 3057526"/>
              <a:gd name="connsiteY8" fmla="*/ 1585912 h 1585912"/>
              <a:gd name="connsiteX9" fmla="*/ 0 w 3057526"/>
              <a:gd name="connsiteY9" fmla="*/ 871537 h 1585912"/>
              <a:gd name="connsiteX10" fmla="*/ 1323975 w 3057526"/>
              <a:gd name="connsiteY10" fmla="*/ 557212 h 1585912"/>
              <a:gd name="connsiteX0" fmla="*/ 1323975 w 3629026"/>
              <a:gd name="connsiteY0" fmla="*/ 557212 h 1585912"/>
              <a:gd name="connsiteX1" fmla="*/ 1152525 w 3629026"/>
              <a:gd name="connsiteY1" fmla="*/ 280987 h 1585912"/>
              <a:gd name="connsiteX2" fmla="*/ 2590801 w 3629026"/>
              <a:gd name="connsiteY2" fmla="*/ 0 h 1585912"/>
              <a:gd name="connsiteX3" fmla="*/ 2752726 w 3629026"/>
              <a:gd name="connsiteY3" fmla="*/ 257175 h 1585912"/>
              <a:gd name="connsiteX4" fmla="*/ 3629026 w 3629026"/>
              <a:gd name="connsiteY4" fmla="*/ 95250 h 1585912"/>
              <a:gd name="connsiteX5" fmla="*/ 3057525 w 3629026"/>
              <a:gd name="connsiteY5" fmla="*/ 728662 h 1585912"/>
              <a:gd name="connsiteX6" fmla="*/ 3057526 w 3629026"/>
              <a:gd name="connsiteY6" fmla="*/ 862012 h 1585912"/>
              <a:gd name="connsiteX7" fmla="*/ 1876425 w 3629026"/>
              <a:gd name="connsiteY7" fmla="*/ 1157287 h 1585912"/>
              <a:gd name="connsiteX8" fmla="*/ 295275 w 3629026"/>
              <a:gd name="connsiteY8" fmla="*/ 1585912 h 1585912"/>
              <a:gd name="connsiteX9" fmla="*/ 0 w 3629026"/>
              <a:gd name="connsiteY9" fmla="*/ 871537 h 1585912"/>
              <a:gd name="connsiteX10" fmla="*/ 1323975 w 3629026"/>
              <a:gd name="connsiteY10" fmla="*/ 557212 h 1585912"/>
              <a:gd name="connsiteX0" fmla="*/ 1323975 w 3629026"/>
              <a:gd name="connsiteY0" fmla="*/ 557212 h 1585912"/>
              <a:gd name="connsiteX1" fmla="*/ 1152525 w 3629026"/>
              <a:gd name="connsiteY1" fmla="*/ 280987 h 1585912"/>
              <a:gd name="connsiteX2" fmla="*/ 2590801 w 3629026"/>
              <a:gd name="connsiteY2" fmla="*/ 0 h 1585912"/>
              <a:gd name="connsiteX3" fmla="*/ 2752726 w 3629026"/>
              <a:gd name="connsiteY3" fmla="*/ 257175 h 1585912"/>
              <a:gd name="connsiteX4" fmla="*/ 3629026 w 3629026"/>
              <a:gd name="connsiteY4" fmla="*/ 95250 h 1585912"/>
              <a:gd name="connsiteX5" fmla="*/ 3324226 w 3629026"/>
              <a:gd name="connsiteY5" fmla="*/ 419100 h 1585912"/>
              <a:gd name="connsiteX6" fmla="*/ 3057525 w 3629026"/>
              <a:gd name="connsiteY6" fmla="*/ 728662 h 1585912"/>
              <a:gd name="connsiteX7" fmla="*/ 3057526 w 3629026"/>
              <a:gd name="connsiteY7" fmla="*/ 862012 h 1585912"/>
              <a:gd name="connsiteX8" fmla="*/ 1876425 w 3629026"/>
              <a:gd name="connsiteY8" fmla="*/ 1157287 h 1585912"/>
              <a:gd name="connsiteX9" fmla="*/ 295275 w 3629026"/>
              <a:gd name="connsiteY9" fmla="*/ 1585912 h 1585912"/>
              <a:gd name="connsiteX10" fmla="*/ 0 w 3629026"/>
              <a:gd name="connsiteY10" fmla="*/ 871537 h 1585912"/>
              <a:gd name="connsiteX11" fmla="*/ 1323975 w 3629026"/>
              <a:gd name="connsiteY11" fmla="*/ 557212 h 1585912"/>
              <a:gd name="connsiteX0" fmla="*/ 1323975 w 3905251"/>
              <a:gd name="connsiteY0" fmla="*/ 557212 h 1585912"/>
              <a:gd name="connsiteX1" fmla="*/ 1152525 w 3905251"/>
              <a:gd name="connsiteY1" fmla="*/ 280987 h 1585912"/>
              <a:gd name="connsiteX2" fmla="*/ 2590801 w 3905251"/>
              <a:gd name="connsiteY2" fmla="*/ 0 h 1585912"/>
              <a:gd name="connsiteX3" fmla="*/ 2752726 w 3905251"/>
              <a:gd name="connsiteY3" fmla="*/ 257175 h 1585912"/>
              <a:gd name="connsiteX4" fmla="*/ 3629026 w 3905251"/>
              <a:gd name="connsiteY4" fmla="*/ 95250 h 1585912"/>
              <a:gd name="connsiteX5" fmla="*/ 3905251 w 3905251"/>
              <a:gd name="connsiteY5" fmla="*/ 342900 h 1585912"/>
              <a:gd name="connsiteX6" fmla="*/ 3057525 w 3905251"/>
              <a:gd name="connsiteY6" fmla="*/ 728662 h 1585912"/>
              <a:gd name="connsiteX7" fmla="*/ 3057526 w 3905251"/>
              <a:gd name="connsiteY7" fmla="*/ 862012 h 1585912"/>
              <a:gd name="connsiteX8" fmla="*/ 1876425 w 3905251"/>
              <a:gd name="connsiteY8" fmla="*/ 1157287 h 1585912"/>
              <a:gd name="connsiteX9" fmla="*/ 295275 w 3905251"/>
              <a:gd name="connsiteY9" fmla="*/ 1585912 h 1585912"/>
              <a:gd name="connsiteX10" fmla="*/ 0 w 3905251"/>
              <a:gd name="connsiteY10" fmla="*/ 871537 h 1585912"/>
              <a:gd name="connsiteX11" fmla="*/ 1323975 w 3905251"/>
              <a:gd name="connsiteY11" fmla="*/ 557212 h 1585912"/>
              <a:gd name="connsiteX0" fmla="*/ 1323975 w 3943350"/>
              <a:gd name="connsiteY0" fmla="*/ 557212 h 1585912"/>
              <a:gd name="connsiteX1" fmla="*/ 1152525 w 3943350"/>
              <a:gd name="connsiteY1" fmla="*/ 280987 h 1585912"/>
              <a:gd name="connsiteX2" fmla="*/ 2590801 w 3943350"/>
              <a:gd name="connsiteY2" fmla="*/ 0 h 1585912"/>
              <a:gd name="connsiteX3" fmla="*/ 2752726 w 3943350"/>
              <a:gd name="connsiteY3" fmla="*/ 257175 h 1585912"/>
              <a:gd name="connsiteX4" fmla="*/ 3629026 w 3943350"/>
              <a:gd name="connsiteY4" fmla="*/ 95250 h 1585912"/>
              <a:gd name="connsiteX5" fmla="*/ 3905251 w 3943350"/>
              <a:gd name="connsiteY5" fmla="*/ 342900 h 1585912"/>
              <a:gd name="connsiteX6" fmla="*/ 3943350 w 3943350"/>
              <a:gd name="connsiteY6" fmla="*/ 681037 h 1585912"/>
              <a:gd name="connsiteX7" fmla="*/ 3057526 w 3943350"/>
              <a:gd name="connsiteY7" fmla="*/ 862012 h 1585912"/>
              <a:gd name="connsiteX8" fmla="*/ 1876425 w 3943350"/>
              <a:gd name="connsiteY8" fmla="*/ 1157287 h 1585912"/>
              <a:gd name="connsiteX9" fmla="*/ 295275 w 3943350"/>
              <a:gd name="connsiteY9" fmla="*/ 1585912 h 1585912"/>
              <a:gd name="connsiteX10" fmla="*/ 0 w 3943350"/>
              <a:gd name="connsiteY10" fmla="*/ 871537 h 1585912"/>
              <a:gd name="connsiteX11" fmla="*/ 1323975 w 3943350"/>
              <a:gd name="connsiteY11" fmla="*/ 557212 h 1585912"/>
              <a:gd name="connsiteX0" fmla="*/ 1323975 w 3943350"/>
              <a:gd name="connsiteY0" fmla="*/ 557212 h 1585912"/>
              <a:gd name="connsiteX1" fmla="*/ 1152525 w 3943350"/>
              <a:gd name="connsiteY1" fmla="*/ 280987 h 1585912"/>
              <a:gd name="connsiteX2" fmla="*/ 2590801 w 3943350"/>
              <a:gd name="connsiteY2" fmla="*/ 0 h 1585912"/>
              <a:gd name="connsiteX3" fmla="*/ 2752726 w 3943350"/>
              <a:gd name="connsiteY3" fmla="*/ 257175 h 1585912"/>
              <a:gd name="connsiteX4" fmla="*/ 3629026 w 3943350"/>
              <a:gd name="connsiteY4" fmla="*/ 95250 h 1585912"/>
              <a:gd name="connsiteX5" fmla="*/ 3905251 w 3943350"/>
              <a:gd name="connsiteY5" fmla="*/ 342900 h 1585912"/>
              <a:gd name="connsiteX6" fmla="*/ 3943350 w 3943350"/>
              <a:gd name="connsiteY6" fmla="*/ 681037 h 1585912"/>
              <a:gd name="connsiteX7" fmla="*/ 3086101 w 3943350"/>
              <a:gd name="connsiteY7" fmla="*/ 900112 h 1585912"/>
              <a:gd name="connsiteX8" fmla="*/ 1876425 w 3943350"/>
              <a:gd name="connsiteY8" fmla="*/ 1157287 h 1585912"/>
              <a:gd name="connsiteX9" fmla="*/ 295275 w 3943350"/>
              <a:gd name="connsiteY9" fmla="*/ 1585912 h 1585912"/>
              <a:gd name="connsiteX10" fmla="*/ 0 w 3943350"/>
              <a:gd name="connsiteY10" fmla="*/ 871537 h 1585912"/>
              <a:gd name="connsiteX11" fmla="*/ 1323975 w 3943350"/>
              <a:gd name="connsiteY11" fmla="*/ 557212 h 1585912"/>
              <a:gd name="connsiteX0" fmla="*/ 1323975 w 3943350"/>
              <a:gd name="connsiteY0" fmla="*/ 557212 h 1585912"/>
              <a:gd name="connsiteX1" fmla="*/ 1152525 w 3943350"/>
              <a:gd name="connsiteY1" fmla="*/ 280987 h 1585912"/>
              <a:gd name="connsiteX2" fmla="*/ 2590801 w 3943350"/>
              <a:gd name="connsiteY2" fmla="*/ 0 h 1585912"/>
              <a:gd name="connsiteX3" fmla="*/ 2752726 w 3943350"/>
              <a:gd name="connsiteY3" fmla="*/ 257175 h 1585912"/>
              <a:gd name="connsiteX4" fmla="*/ 3629026 w 3943350"/>
              <a:gd name="connsiteY4" fmla="*/ 95250 h 1585912"/>
              <a:gd name="connsiteX5" fmla="*/ 3905251 w 3943350"/>
              <a:gd name="connsiteY5" fmla="*/ 342900 h 1585912"/>
              <a:gd name="connsiteX6" fmla="*/ 3943350 w 3943350"/>
              <a:gd name="connsiteY6" fmla="*/ 681037 h 1585912"/>
              <a:gd name="connsiteX7" fmla="*/ 3086101 w 3943350"/>
              <a:gd name="connsiteY7" fmla="*/ 900112 h 1585912"/>
              <a:gd name="connsiteX8" fmla="*/ 1905000 w 3943350"/>
              <a:gd name="connsiteY8" fmla="*/ 1166812 h 1585912"/>
              <a:gd name="connsiteX9" fmla="*/ 295275 w 3943350"/>
              <a:gd name="connsiteY9" fmla="*/ 1585912 h 1585912"/>
              <a:gd name="connsiteX10" fmla="*/ 0 w 3943350"/>
              <a:gd name="connsiteY10" fmla="*/ 871537 h 1585912"/>
              <a:gd name="connsiteX11" fmla="*/ 1323975 w 3943350"/>
              <a:gd name="connsiteY11" fmla="*/ 557212 h 1585912"/>
              <a:gd name="connsiteX0" fmla="*/ 1323975 w 3943350"/>
              <a:gd name="connsiteY0" fmla="*/ 557212 h 1585912"/>
              <a:gd name="connsiteX1" fmla="*/ 1152525 w 3943350"/>
              <a:gd name="connsiteY1" fmla="*/ 280987 h 1585912"/>
              <a:gd name="connsiteX2" fmla="*/ 2590801 w 3943350"/>
              <a:gd name="connsiteY2" fmla="*/ 0 h 1585912"/>
              <a:gd name="connsiteX3" fmla="*/ 2752726 w 3943350"/>
              <a:gd name="connsiteY3" fmla="*/ 257175 h 1585912"/>
              <a:gd name="connsiteX4" fmla="*/ 3629026 w 3943350"/>
              <a:gd name="connsiteY4" fmla="*/ 95250 h 1585912"/>
              <a:gd name="connsiteX5" fmla="*/ 3905251 w 3943350"/>
              <a:gd name="connsiteY5" fmla="*/ 342900 h 1585912"/>
              <a:gd name="connsiteX6" fmla="*/ 3943350 w 3943350"/>
              <a:gd name="connsiteY6" fmla="*/ 642937 h 1585912"/>
              <a:gd name="connsiteX7" fmla="*/ 3086101 w 3943350"/>
              <a:gd name="connsiteY7" fmla="*/ 900112 h 1585912"/>
              <a:gd name="connsiteX8" fmla="*/ 1905000 w 3943350"/>
              <a:gd name="connsiteY8" fmla="*/ 1166812 h 1585912"/>
              <a:gd name="connsiteX9" fmla="*/ 295275 w 3943350"/>
              <a:gd name="connsiteY9" fmla="*/ 1585912 h 1585912"/>
              <a:gd name="connsiteX10" fmla="*/ 0 w 3943350"/>
              <a:gd name="connsiteY10" fmla="*/ 871537 h 1585912"/>
              <a:gd name="connsiteX11" fmla="*/ 1323975 w 3943350"/>
              <a:gd name="connsiteY11" fmla="*/ 557212 h 1585912"/>
              <a:gd name="connsiteX0" fmla="*/ 1323975 w 3943350"/>
              <a:gd name="connsiteY0" fmla="*/ 557212 h 1585912"/>
              <a:gd name="connsiteX1" fmla="*/ 1152525 w 3943350"/>
              <a:gd name="connsiteY1" fmla="*/ 280987 h 1585912"/>
              <a:gd name="connsiteX2" fmla="*/ 2590801 w 3943350"/>
              <a:gd name="connsiteY2" fmla="*/ 0 h 1585912"/>
              <a:gd name="connsiteX3" fmla="*/ 2752726 w 3943350"/>
              <a:gd name="connsiteY3" fmla="*/ 257175 h 1585912"/>
              <a:gd name="connsiteX4" fmla="*/ 3629026 w 3943350"/>
              <a:gd name="connsiteY4" fmla="*/ 95250 h 1585912"/>
              <a:gd name="connsiteX5" fmla="*/ 3905251 w 3943350"/>
              <a:gd name="connsiteY5" fmla="*/ 342900 h 1585912"/>
              <a:gd name="connsiteX6" fmla="*/ 3943350 w 3943350"/>
              <a:gd name="connsiteY6" fmla="*/ 642937 h 1585912"/>
              <a:gd name="connsiteX7" fmla="*/ 1905000 w 3943350"/>
              <a:gd name="connsiteY7" fmla="*/ 1166812 h 1585912"/>
              <a:gd name="connsiteX8" fmla="*/ 295275 w 3943350"/>
              <a:gd name="connsiteY8" fmla="*/ 1585912 h 1585912"/>
              <a:gd name="connsiteX9" fmla="*/ 0 w 3943350"/>
              <a:gd name="connsiteY9" fmla="*/ 871537 h 1585912"/>
              <a:gd name="connsiteX10" fmla="*/ 1323975 w 3943350"/>
              <a:gd name="connsiteY10" fmla="*/ 557212 h 1585912"/>
              <a:gd name="connsiteX0" fmla="*/ 1323975 w 3943350"/>
              <a:gd name="connsiteY0" fmla="*/ 557212 h 1585912"/>
              <a:gd name="connsiteX1" fmla="*/ 1152525 w 3943350"/>
              <a:gd name="connsiteY1" fmla="*/ 280987 h 1585912"/>
              <a:gd name="connsiteX2" fmla="*/ 2590801 w 3943350"/>
              <a:gd name="connsiteY2" fmla="*/ 0 h 1585912"/>
              <a:gd name="connsiteX3" fmla="*/ 2752726 w 3943350"/>
              <a:gd name="connsiteY3" fmla="*/ 257175 h 1585912"/>
              <a:gd name="connsiteX4" fmla="*/ 3629026 w 3943350"/>
              <a:gd name="connsiteY4" fmla="*/ 95250 h 1585912"/>
              <a:gd name="connsiteX5" fmla="*/ 3905251 w 3943350"/>
              <a:gd name="connsiteY5" fmla="*/ 342900 h 1585912"/>
              <a:gd name="connsiteX6" fmla="*/ 3943350 w 3943350"/>
              <a:gd name="connsiteY6" fmla="*/ 642937 h 1585912"/>
              <a:gd name="connsiteX7" fmla="*/ 295275 w 3943350"/>
              <a:gd name="connsiteY7" fmla="*/ 1585912 h 1585912"/>
              <a:gd name="connsiteX8" fmla="*/ 0 w 3943350"/>
              <a:gd name="connsiteY8" fmla="*/ 871537 h 1585912"/>
              <a:gd name="connsiteX9" fmla="*/ 1323975 w 3943350"/>
              <a:gd name="connsiteY9" fmla="*/ 557212 h 1585912"/>
              <a:gd name="connsiteX0" fmla="*/ 1323975 w 3943350"/>
              <a:gd name="connsiteY0" fmla="*/ 557212 h 1585912"/>
              <a:gd name="connsiteX1" fmla="*/ 1152525 w 3943350"/>
              <a:gd name="connsiteY1" fmla="*/ 280987 h 1585912"/>
              <a:gd name="connsiteX2" fmla="*/ 2590801 w 3943350"/>
              <a:gd name="connsiteY2" fmla="*/ 0 h 1585912"/>
              <a:gd name="connsiteX3" fmla="*/ 2752726 w 3943350"/>
              <a:gd name="connsiteY3" fmla="*/ 257175 h 1585912"/>
              <a:gd name="connsiteX4" fmla="*/ 3629026 w 3943350"/>
              <a:gd name="connsiteY4" fmla="*/ 95250 h 1585912"/>
              <a:gd name="connsiteX5" fmla="*/ 3905251 w 3943350"/>
              <a:gd name="connsiteY5" fmla="*/ 342900 h 1585912"/>
              <a:gd name="connsiteX6" fmla="*/ 3943350 w 3943350"/>
              <a:gd name="connsiteY6" fmla="*/ 642937 h 1585912"/>
              <a:gd name="connsiteX7" fmla="*/ 295275 w 3943350"/>
              <a:gd name="connsiteY7" fmla="*/ 1585912 h 1585912"/>
              <a:gd name="connsiteX8" fmla="*/ 0 w 3943350"/>
              <a:gd name="connsiteY8" fmla="*/ 871537 h 1585912"/>
              <a:gd name="connsiteX9" fmla="*/ 1323975 w 3943350"/>
              <a:gd name="connsiteY9" fmla="*/ 557212 h 1585912"/>
              <a:gd name="connsiteX0" fmla="*/ 1323975 w 3943350"/>
              <a:gd name="connsiteY0" fmla="*/ 557212 h 1585912"/>
              <a:gd name="connsiteX1" fmla="*/ 1152525 w 3943350"/>
              <a:gd name="connsiteY1" fmla="*/ 280987 h 1585912"/>
              <a:gd name="connsiteX2" fmla="*/ 2590801 w 3943350"/>
              <a:gd name="connsiteY2" fmla="*/ 0 h 1585912"/>
              <a:gd name="connsiteX3" fmla="*/ 2752726 w 3943350"/>
              <a:gd name="connsiteY3" fmla="*/ 257175 h 1585912"/>
              <a:gd name="connsiteX4" fmla="*/ 3629026 w 3943350"/>
              <a:gd name="connsiteY4" fmla="*/ 95250 h 1585912"/>
              <a:gd name="connsiteX5" fmla="*/ 3905251 w 3943350"/>
              <a:gd name="connsiteY5" fmla="*/ 342900 h 1585912"/>
              <a:gd name="connsiteX6" fmla="*/ 3943350 w 3943350"/>
              <a:gd name="connsiteY6" fmla="*/ 642937 h 1585912"/>
              <a:gd name="connsiteX7" fmla="*/ 295275 w 3943350"/>
              <a:gd name="connsiteY7" fmla="*/ 1585912 h 1585912"/>
              <a:gd name="connsiteX8" fmla="*/ 0 w 3943350"/>
              <a:gd name="connsiteY8" fmla="*/ 871537 h 1585912"/>
              <a:gd name="connsiteX9" fmla="*/ 1323975 w 3943350"/>
              <a:gd name="connsiteY9" fmla="*/ 557212 h 1585912"/>
              <a:gd name="connsiteX0" fmla="*/ 1323975 w 3952875"/>
              <a:gd name="connsiteY0" fmla="*/ 557212 h 1585912"/>
              <a:gd name="connsiteX1" fmla="*/ 1152525 w 3952875"/>
              <a:gd name="connsiteY1" fmla="*/ 280987 h 1585912"/>
              <a:gd name="connsiteX2" fmla="*/ 2590801 w 3952875"/>
              <a:gd name="connsiteY2" fmla="*/ 0 h 1585912"/>
              <a:gd name="connsiteX3" fmla="*/ 2752726 w 3952875"/>
              <a:gd name="connsiteY3" fmla="*/ 257175 h 1585912"/>
              <a:gd name="connsiteX4" fmla="*/ 3629026 w 3952875"/>
              <a:gd name="connsiteY4" fmla="*/ 95250 h 1585912"/>
              <a:gd name="connsiteX5" fmla="*/ 3905251 w 3952875"/>
              <a:gd name="connsiteY5" fmla="*/ 342900 h 1585912"/>
              <a:gd name="connsiteX6" fmla="*/ 3952875 w 3952875"/>
              <a:gd name="connsiteY6" fmla="*/ 719137 h 1585912"/>
              <a:gd name="connsiteX7" fmla="*/ 295275 w 3952875"/>
              <a:gd name="connsiteY7" fmla="*/ 1585912 h 1585912"/>
              <a:gd name="connsiteX8" fmla="*/ 0 w 3952875"/>
              <a:gd name="connsiteY8" fmla="*/ 871537 h 1585912"/>
              <a:gd name="connsiteX9" fmla="*/ 1323975 w 3952875"/>
              <a:gd name="connsiteY9" fmla="*/ 557212 h 1585912"/>
              <a:gd name="connsiteX0" fmla="*/ 1323975 w 3952875"/>
              <a:gd name="connsiteY0" fmla="*/ 557212 h 1624012"/>
              <a:gd name="connsiteX1" fmla="*/ 1152525 w 3952875"/>
              <a:gd name="connsiteY1" fmla="*/ 280987 h 1624012"/>
              <a:gd name="connsiteX2" fmla="*/ 2590801 w 3952875"/>
              <a:gd name="connsiteY2" fmla="*/ 0 h 1624012"/>
              <a:gd name="connsiteX3" fmla="*/ 2752726 w 3952875"/>
              <a:gd name="connsiteY3" fmla="*/ 257175 h 1624012"/>
              <a:gd name="connsiteX4" fmla="*/ 3629026 w 3952875"/>
              <a:gd name="connsiteY4" fmla="*/ 95250 h 1624012"/>
              <a:gd name="connsiteX5" fmla="*/ 3905251 w 3952875"/>
              <a:gd name="connsiteY5" fmla="*/ 342900 h 1624012"/>
              <a:gd name="connsiteX6" fmla="*/ 3952875 w 3952875"/>
              <a:gd name="connsiteY6" fmla="*/ 719137 h 1624012"/>
              <a:gd name="connsiteX7" fmla="*/ 314325 w 3952875"/>
              <a:gd name="connsiteY7" fmla="*/ 1624012 h 1624012"/>
              <a:gd name="connsiteX8" fmla="*/ 0 w 3952875"/>
              <a:gd name="connsiteY8" fmla="*/ 871537 h 1624012"/>
              <a:gd name="connsiteX9" fmla="*/ 1323975 w 3952875"/>
              <a:gd name="connsiteY9" fmla="*/ 557212 h 1624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52875" h="1624012">
                <a:moveTo>
                  <a:pt x="1323975" y="557212"/>
                </a:moveTo>
                <a:lnTo>
                  <a:pt x="1152525" y="280987"/>
                </a:lnTo>
                <a:lnTo>
                  <a:pt x="2590801" y="0"/>
                </a:lnTo>
                <a:lnTo>
                  <a:pt x="2752726" y="257175"/>
                </a:lnTo>
                <a:lnTo>
                  <a:pt x="3629026" y="95250"/>
                </a:lnTo>
                <a:lnTo>
                  <a:pt x="3905251" y="342900"/>
                </a:lnTo>
                <a:lnTo>
                  <a:pt x="3952875" y="719137"/>
                </a:lnTo>
                <a:cubicBezTo>
                  <a:pt x="3351212" y="926306"/>
                  <a:pt x="1009650" y="1490662"/>
                  <a:pt x="314325" y="1624012"/>
                </a:cubicBezTo>
                <a:lnTo>
                  <a:pt x="0" y="871537"/>
                </a:lnTo>
                <a:lnTo>
                  <a:pt x="1323975" y="557212"/>
                </a:lnTo>
                <a:close/>
              </a:path>
            </a:pathLst>
          </a:custGeom>
          <a:solidFill>
            <a:schemeClr val="accent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8111" y="1519236"/>
            <a:ext cx="1804989" cy="952501"/>
          </a:xfrm>
          <a:custGeom>
            <a:avLst/>
            <a:gdLst>
              <a:gd name="connsiteX0" fmla="*/ 0 w 1028700"/>
              <a:gd name="connsiteY0" fmla="*/ 0 h 509588"/>
              <a:gd name="connsiteX1" fmla="*/ 1028700 w 1028700"/>
              <a:gd name="connsiteY1" fmla="*/ 0 h 509588"/>
              <a:gd name="connsiteX2" fmla="*/ 1028700 w 1028700"/>
              <a:gd name="connsiteY2" fmla="*/ 509588 h 509588"/>
              <a:gd name="connsiteX3" fmla="*/ 0 w 1028700"/>
              <a:gd name="connsiteY3" fmla="*/ 509588 h 509588"/>
              <a:gd name="connsiteX4" fmla="*/ 0 w 1028700"/>
              <a:gd name="connsiteY4" fmla="*/ 0 h 509588"/>
              <a:gd name="connsiteX0" fmla="*/ 0 w 1028700"/>
              <a:gd name="connsiteY0" fmla="*/ 147638 h 657226"/>
              <a:gd name="connsiteX1" fmla="*/ 809625 w 1028700"/>
              <a:gd name="connsiteY1" fmla="*/ 0 h 657226"/>
              <a:gd name="connsiteX2" fmla="*/ 1028700 w 1028700"/>
              <a:gd name="connsiteY2" fmla="*/ 657226 h 657226"/>
              <a:gd name="connsiteX3" fmla="*/ 0 w 1028700"/>
              <a:gd name="connsiteY3" fmla="*/ 657226 h 657226"/>
              <a:gd name="connsiteX4" fmla="*/ 0 w 1028700"/>
              <a:gd name="connsiteY4" fmla="*/ 147638 h 657226"/>
              <a:gd name="connsiteX0" fmla="*/ 0 w 985837"/>
              <a:gd name="connsiteY0" fmla="*/ 147638 h 657226"/>
              <a:gd name="connsiteX1" fmla="*/ 809625 w 985837"/>
              <a:gd name="connsiteY1" fmla="*/ 0 h 657226"/>
              <a:gd name="connsiteX2" fmla="*/ 985837 w 985837"/>
              <a:gd name="connsiteY2" fmla="*/ 266701 h 657226"/>
              <a:gd name="connsiteX3" fmla="*/ 0 w 985837"/>
              <a:gd name="connsiteY3" fmla="*/ 657226 h 657226"/>
              <a:gd name="connsiteX4" fmla="*/ 0 w 985837"/>
              <a:gd name="connsiteY4" fmla="*/ 147638 h 657226"/>
              <a:gd name="connsiteX0" fmla="*/ 0 w 985837"/>
              <a:gd name="connsiteY0" fmla="*/ 147638 h 657226"/>
              <a:gd name="connsiteX1" fmla="*/ 809625 w 985837"/>
              <a:gd name="connsiteY1" fmla="*/ 0 h 657226"/>
              <a:gd name="connsiteX2" fmla="*/ 985837 w 985837"/>
              <a:gd name="connsiteY2" fmla="*/ 266701 h 657226"/>
              <a:gd name="connsiteX3" fmla="*/ 604839 w 985837"/>
              <a:gd name="connsiteY3" fmla="*/ 419101 h 657226"/>
              <a:gd name="connsiteX4" fmla="*/ 0 w 985837"/>
              <a:gd name="connsiteY4" fmla="*/ 657226 h 657226"/>
              <a:gd name="connsiteX5" fmla="*/ 0 w 985837"/>
              <a:gd name="connsiteY5" fmla="*/ 147638 h 657226"/>
              <a:gd name="connsiteX0" fmla="*/ 0 w 985837"/>
              <a:gd name="connsiteY0" fmla="*/ 147638 h 657226"/>
              <a:gd name="connsiteX1" fmla="*/ 809625 w 985837"/>
              <a:gd name="connsiteY1" fmla="*/ 0 h 657226"/>
              <a:gd name="connsiteX2" fmla="*/ 985837 w 985837"/>
              <a:gd name="connsiteY2" fmla="*/ 266701 h 657226"/>
              <a:gd name="connsiteX3" fmla="*/ 595314 w 985837"/>
              <a:gd name="connsiteY3" fmla="*/ 419101 h 657226"/>
              <a:gd name="connsiteX4" fmla="*/ 0 w 985837"/>
              <a:gd name="connsiteY4" fmla="*/ 657226 h 657226"/>
              <a:gd name="connsiteX5" fmla="*/ 0 w 985837"/>
              <a:gd name="connsiteY5" fmla="*/ 147638 h 657226"/>
              <a:gd name="connsiteX0" fmla="*/ 0 w 1004889"/>
              <a:gd name="connsiteY0" fmla="*/ 147638 h 657226"/>
              <a:gd name="connsiteX1" fmla="*/ 809625 w 1004889"/>
              <a:gd name="connsiteY1" fmla="*/ 0 h 657226"/>
              <a:gd name="connsiteX2" fmla="*/ 985837 w 1004889"/>
              <a:gd name="connsiteY2" fmla="*/ 266701 h 657226"/>
              <a:gd name="connsiteX3" fmla="*/ 1004889 w 1004889"/>
              <a:gd name="connsiteY3" fmla="*/ 390526 h 657226"/>
              <a:gd name="connsiteX4" fmla="*/ 0 w 1004889"/>
              <a:gd name="connsiteY4" fmla="*/ 657226 h 657226"/>
              <a:gd name="connsiteX5" fmla="*/ 0 w 1004889"/>
              <a:gd name="connsiteY5" fmla="*/ 147638 h 657226"/>
              <a:gd name="connsiteX0" fmla="*/ 0 w 1004889"/>
              <a:gd name="connsiteY0" fmla="*/ 147638 h 552451"/>
              <a:gd name="connsiteX1" fmla="*/ 809625 w 1004889"/>
              <a:gd name="connsiteY1" fmla="*/ 0 h 552451"/>
              <a:gd name="connsiteX2" fmla="*/ 985837 w 1004889"/>
              <a:gd name="connsiteY2" fmla="*/ 266701 h 552451"/>
              <a:gd name="connsiteX3" fmla="*/ 1004889 w 1004889"/>
              <a:gd name="connsiteY3" fmla="*/ 390526 h 552451"/>
              <a:gd name="connsiteX4" fmla="*/ 200025 w 1004889"/>
              <a:gd name="connsiteY4" fmla="*/ 552451 h 552451"/>
              <a:gd name="connsiteX5" fmla="*/ 0 w 1004889"/>
              <a:gd name="connsiteY5" fmla="*/ 147638 h 552451"/>
              <a:gd name="connsiteX0" fmla="*/ 0 w 1804989"/>
              <a:gd name="connsiteY0" fmla="*/ 1 h 552451"/>
              <a:gd name="connsiteX1" fmla="*/ 1609725 w 1804989"/>
              <a:gd name="connsiteY1" fmla="*/ 0 h 552451"/>
              <a:gd name="connsiteX2" fmla="*/ 1785937 w 1804989"/>
              <a:gd name="connsiteY2" fmla="*/ 266701 h 552451"/>
              <a:gd name="connsiteX3" fmla="*/ 1804989 w 1804989"/>
              <a:gd name="connsiteY3" fmla="*/ 390526 h 552451"/>
              <a:gd name="connsiteX4" fmla="*/ 1000125 w 1804989"/>
              <a:gd name="connsiteY4" fmla="*/ 552451 h 552451"/>
              <a:gd name="connsiteX5" fmla="*/ 0 w 1804989"/>
              <a:gd name="connsiteY5" fmla="*/ 1 h 552451"/>
              <a:gd name="connsiteX0" fmla="*/ 0 w 1804989"/>
              <a:gd name="connsiteY0" fmla="*/ 1 h 709614"/>
              <a:gd name="connsiteX1" fmla="*/ 1609725 w 1804989"/>
              <a:gd name="connsiteY1" fmla="*/ 0 h 709614"/>
              <a:gd name="connsiteX2" fmla="*/ 1785937 w 1804989"/>
              <a:gd name="connsiteY2" fmla="*/ 266701 h 709614"/>
              <a:gd name="connsiteX3" fmla="*/ 1804989 w 1804989"/>
              <a:gd name="connsiteY3" fmla="*/ 390526 h 709614"/>
              <a:gd name="connsiteX4" fmla="*/ 209550 w 1804989"/>
              <a:gd name="connsiteY4" fmla="*/ 709614 h 709614"/>
              <a:gd name="connsiteX5" fmla="*/ 0 w 1804989"/>
              <a:gd name="connsiteY5" fmla="*/ 1 h 709614"/>
              <a:gd name="connsiteX0" fmla="*/ 0 w 1804989"/>
              <a:gd name="connsiteY0" fmla="*/ 242888 h 952501"/>
              <a:gd name="connsiteX1" fmla="*/ 1409700 w 1804989"/>
              <a:gd name="connsiteY1" fmla="*/ 0 h 952501"/>
              <a:gd name="connsiteX2" fmla="*/ 1785937 w 1804989"/>
              <a:gd name="connsiteY2" fmla="*/ 509588 h 952501"/>
              <a:gd name="connsiteX3" fmla="*/ 1804989 w 1804989"/>
              <a:gd name="connsiteY3" fmla="*/ 633413 h 952501"/>
              <a:gd name="connsiteX4" fmla="*/ 209550 w 1804989"/>
              <a:gd name="connsiteY4" fmla="*/ 952501 h 952501"/>
              <a:gd name="connsiteX5" fmla="*/ 0 w 1804989"/>
              <a:gd name="connsiteY5" fmla="*/ 242888 h 95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4989" h="952501">
                <a:moveTo>
                  <a:pt x="0" y="242888"/>
                </a:moveTo>
                <a:lnTo>
                  <a:pt x="1409700" y="0"/>
                </a:lnTo>
                <a:lnTo>
                  <a:pt x="1785937" y="509588"/>
                </a:lnTo>
                <a:lnTo>
                  <a:pt x="1804989" y="633413"/>
                </a:lnTo>
                <a:lnTo>
                  <a:pt x="209550" y="952501"/>
                </a:lnTo>
                <a:lnTo>
                  <a:pt x="0" y="242888"/>
                </a:lnTo>
                <a:close/>
              </a:path>
            </a:pathLst>
          </a:custGeom>
          <a:solidFill>
            <a:schemeClr val="accent4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268" y="4895852"/>
            <a:ext cx="5333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2</a:t>
            </a:r>
            <a:r>
              <a:rPr lang="en-US" sz="900" dirty="0" smtClean="0"/>
              <a:t> | 4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02404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88968" y="285750"/>
            <a:ext cx="5730832" cy="402280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cap="small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 Bank Acquisition</a:t>
            </a:r>
            <a:endParaRPr lang="en-US" cap="small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941544"/>
              </p:ext>
            </p:extLst>
          </p:nvPr>
        </p:nvGraphicFramePr>
        <p:xfrm>
          <a:off x="914400" y="2038350"/>
          <a:ext cx="739140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340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Property Purchase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$4,000,000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Hazmat</a:t>
                      </a:r>
                      <a:r>
                        <a:rPr lang="en-US" baseline="0" dirty="0" smtClean="0"/>
                        <a:t> abatement, demo, fencing, and make safe</a:t>
                      </a:r>
                      <a:endParaRPr lang="en-US" dirty="0"/>
                    </a:p>
                  </a:txBody>
                  <a:tcP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$1,400,000</a:t>
                      </a:r>
                      <a:endParaRPr lang="en-US" dirty="0"/>
                    </a:p>
                  </a:txBody>
                  <a:tcP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cap="small" baseline="0" dirty="0" smtClean="0"/>
                        <a:t>Total Funding Request</a:t>
                      </a:r>
                      <a:endParaRPr lang="en-US" b="1" cap="small" baseline="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$5,400,000</a:t>
                      </a:r>
                      <a:endParaRPr lang="en-US" b="1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4800" y="742950"/>
            <a:ext cx="3276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The Road Home | 210 South Rio Grande Street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900940"/>
            <a:ext cx="5333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3</a:t>
            </a:r>
            <a:r>
              <a:rPr lang="en-US" sz="900" dirty="0" smtClean="0"/>
              <a:t> | </a:t>
            </a:r>
            <a:r>
              <a:rPr lang="en-US" sz="900" dirty="0"/>
              <a:t>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933951"/>
            <a:ext cx="1501616" cy="16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7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933951"/>
            <a:ext cx="1501616" cy="163069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07899" y="1817675"/>
            <a:ext cx="90678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cap="small" dirty="0">
                <a:ln>
                  <a:solidFill>
                    <a:schemeClr val="tx1"/>
                  </a:solidFill>
                </a:ln>
                <a:solidFill>
                  <a:srgbClr val="21336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Questions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900940"/>
            <a:ext cx="5333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4</a:t>
            </a:r>
            <a:r>
              <a:rPr lang="en-US" sz="900" dirty="0" smtClean="0"/>
              <a:t> | 4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57134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231913" y="1352550"/>
            <a:ext cx="9144000" cy="990600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400" spc="-150" dirty="0" smtClean="0">
                <a:solidFill>
                  <a:srgbClr val="21336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Deaf and Blind</a:t>
            </a:r>
            <a:endParaRPr lang="en-US" sz="5400" spc="-150" dirty="0">
              <a:solidFill>
                <a:srgbClr val="21336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-231913" y="811034"/>
            <a:ext cx="9144000" cy="770117"/>
          </a:xfrm>
          <a:prstGeom prst="rect">
            <a:avLst/>
          </a:prstGeom>
        </p:spPr>
        <p:txBody>
          <a:bodyPr lIns="91438" tIns="45719" rIns="91438" bIns="45719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100" spc="-150" dirty="0" smtClean="0">
                <a:latin typeface="+mn-lt"/>
              </a:rPr>
              <a:t>Springville School for the</a:t>
            </a:r>
            <a:endParaRPr lang="en-US" sz="4000" spc="-150" dirty="0"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2178183"/>
            <a:ext cx="7467600" cy="363890"/>
            <a:chOff x="0" y="1873382"/>
            <a:chExt cx="7467600" cy="36389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1885950"/>
              <a:ext cx="7467600" cy="0"/>
            </a:xfrm>
            <a:prstGeom prst="line">
              <a:avLst/>
            </a:prstGeom>
            <a:ln w="6350">
              <a:gradFill flip="none" rotWithShape="1">
                <a:gsLst>
                  <a:gs pos="62000">
                    <a:srgbClr val="213367"/>
                  </a:gs>
                  <a:gs pos="100000">
                    <a:srgbClr val="213367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55" t="33867" r="9422"/>
            <a:stretch/>
          </p:blipFill>
          <p:spPr>
            <a:xfrm>
              <a:off x="32233" y="1873385"/>
              <a:ext cx="1263167" cy="36388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55" t="33867" r="9422"/>
            <a:stretch/>
          </p:blipFill>
          <p:spPr>
            <a:xfrm>
              <a:off x="1312469" y="1873384"/>
              <a:ext cx="1263167" cy="36388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55" t="33867" r="9422"/>
            <a:stretch/>
          </p:blipFill>
          <p:spPr>
            <a:xfrm>
              <a:off x="2590800" y="1873383"/>
              <a:ext cx="1263167" cy="36388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55" t="33867" r="9422"/>
            <a:stretch/>
          </p:blipFill>
          <p:spPr>
            <a:xfrm>
              <a:off x="3864330" y="1873382"/>
              <a:ext cx="1263167" cy="363887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8" y="4933951"/>
            <a:ext cx="1501616" cy="1630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779106" y="4881891"/>
            <a:ext cx="1371600" cy="24622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February 12, 2019 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36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914400" y="2005340"/>
            <a:ext cx="731519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14400" y="1929140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229599" y="1929140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229600" y="1929140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323230" y="1929140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841242" y="1929140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14300" y="131954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2016 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General Session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23130" y="131954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2017 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General Session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41142" y="131954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2018 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General Session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29499" y="131954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2019 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Request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4300" y="2254412"/>
            <a:ext cx="17907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USDB requested one-time $1.2M for site identification &amp; acquisition </a:t>
            </a:r>
          </a:p>
          <a:p>
            <a:pPr algn="ctr"/>
            <a:endParaRPr lang="en-US" sz="1100" dirty="0"/>
          </a:p>
          <a:p>
            <a:pPr algn="ctr"/>
            <a:r>
              <a:rPr lang="en-US" sz="1100" dirty="0" smtClean="0"/>
              <a:t>Awarded</a:t>
            </a:r>
            <a:r>
              <a:rPr lang="en-US" sz="1100" dirty="0"/>
              <a:t> </a:t>
            </a:r>
            <a:r>
              <a:rPr lang="en-US" sz="1100" dirty="0" smtClean="0"/>
              <a:t>$700K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27880" y="2254412"/>
            <a:ext cx="1790700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USDB requested one-time $10.5M for design &amp; construction</a:t>
            </a:r>
          </a:p>
          <a:p>
            <a:pPr algn="ctr"/>
            <a:endParaRPr lang="en-US" sz="1100" dirty="0"/>
          </a:p>
          <a:p>
            <a:pPr algn="ctr"/>
            <a:r>
              <a:rPr lang="en-US" sz="1100" dirty="0" smtClean="0"/>
              <a:t>32,000 square feet</a:t>
            </a:r>
          </a:p>
          <a:p>
            <a:pPr algn="ctr"/>
            <a:r>
              <a:rPr lang="en-US" sz="1100" dirty="0" smtClean="0"/>
              <a:t>14 classrooms</a:t>
            </a:r>
          </a:p>
          <a:p>
            <a:pPr algn="ctr"/>
            <a:r>
              <a:rPr lang="en-US" sz="1100" dirty="0" smtClean="0"/>
              <a:t>Teacher workspaces</a:t>
            </a:r>
          </a:p>
          <a:p>
            <a:pPr algn="ctr"/>
            <a:r>
              <a:rPr lang="en-US" sz="1100" dirty="0" smtClean="0"/>
              <a:t>Playground</a:t>
            </a:r>
          </a:p>
          <a:p>
            <a:pPr algn="ctr"/>
            <a:r>
              <a:rPr lang="en-US" sz="1100" dirty="0" smtClean="0"/>
              <a:t>Fleet parking</a:t>
            </a:r>
          </a:p>
          <a:p>
            <a:pPr algn="ctr"/>
            <a:endParaRPr lang="en-US" sz="1100" dirty="0"/>
          </a:p>
          <a:p>
            <a:pPr algn="ctr"/>
            <a:r>
              <a:rPr lang="en-US" sz="1100" dirty="0" smtClean="0"/>
              <a:t>Awarded</a:t>
            </a:r>
            <a:r>
              <a:rPr lang="en-US" sz="1100" dirty="0"/>
              <a:t> </a:t>
            </a:r>
            <a:r>
              <a:rPr lang="en-US" sz="1100" dirty="0" smtClean="0"/>
              <a:t>$10.5M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45892" y="2254412"/>
            <a:ext cx="1790700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Requested $713K one-time funding to cover escalating material and construction costs</a:t>
            </a:r>
          </a:p>
          <a:p>
            <a:pPr algn="ctr"/>
            <a:endParaRPr lang="en-US" sz="1100" dirty="0"/>
          </a:p>
          <a:p>
            <a:pPr algn="ctr"/>
            <a:r>
              <a:rPr lang="en-US" sz="1100" dirty="0" smtClean="0"/>
              <a:t>USDB had to scale back to </a:t>
            </a:r>
          </a:p>
          <a:p>
            <a:pPr algn="ctr"/>
            <a:r>
              <a:rPr lang="en-US" sz="1100" dirty="0" smtClean="0"/>
              <a:t>13 classrooms and eliminate a connecting hallway. Funds support project completion as originally designed</a:t>
            </a:r>
          </a:p>
          <a:p>
            <a:pPr algn="ctr"/>
            <a:endParaRPr lang="en-US" sz="1100" dirty="0"/>
          </a:p>
          <a:p>
            <a:pPr algn="ctr"/>
            <a:r>
              <a:rPr lang="en-US" sz="1100" dirty="0" smtClean="0"/>
              <a:t>Awarded $713K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39000" y="2254412"/>
            <a:ext cx="1790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Earthwork has started and vertical construction will begin in March</a:t>
            </a:r>
          </a:p>
          <a:p>
            <a:pPr algn="ctr"/>
            <a:endParaRPr lang="en-US" sz="1100" dirty="0"/>
          </a:p>
          <a:p>
            <a:pPr algn="ctr"/>
            <a:r>
              <a:rPr lang="en-US" sz="1100" dirty="0" smtClean="0"/>
              <a:t>DFCM &amp; USDB are requesting $3M to cover rising labor and material costs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67" y="4933951"/>
            <a:ext cx="1501616" cy="163069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88968" y="285750"/>
            <a:ext cx="4283031" cy="402280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cap="small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Funding Timeline</a:t>
            </a:r>
            <a:endParaRPr lang="en-US" cap="small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4900940"/>
            <a:ext cx="5333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1 | 6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83422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67" y="4933951"/>
            <a:ext cx="1501616" cy="163069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88968" y="285750"/>
            <a:ext cx="4283031" cy="402280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cap="small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Property Costs</a:t>
            </a:r>
            <a:endParaRPr lang="en-US" cap="small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957331"/>
              </p:ext>
            </p:extLst>
          </p:nvPr>
        </p:nvGraphicFramePr>
        <p:xfrm>
          <a:off x="495299" y="1125086"/>
          <a:ext cx="8153399" cy="38903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57344"/>
                <a:gridCol w="1821504"/>
                <a:gridCol w="1474551"/>
              </a:tblGrid>
              <a:tr h="352308">
                <a:tc>
                  <a:txBody>
                    <a:bodyPr/>
                    <a:lstStyle/>
                    <a:p>
                      <a:r>
                        <a:rPr lang="en-US" dirty="0" smtClean="0"/>
                        <a:t>Property acquisition</a:t>
                      </a:r>
                      <a:r>
                        <a:rPr lang="en-US" baseline="0" dirty="0" smtClean="0"/>
                        <a:t>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$693,781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</a:tr>
              <a:tr h="352308">
                <a:tc>
                  <a:txBody>
                    <a:bodyPr/>
                    <a:lstStyle/>
                    <a:p>
                      <a:r>
                        <a:rPr lang="en-US" dirty="0" smtClean="0"/>
                        <a:t>Impact and connection</a:t>
                      </a:r>
                      <a:r>
                        <a:rPr lang="en-US" baseline="0" dirty="0" smtClean="0"/>
                        <a:t> fees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$259,440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</a:tr>
              <a:tr h="352308">
                <a:tc>
                  <a:txBody>
                    <a:bodyPr/>
                    <a:lstStyle/>
                    <a:p>
                      <a:r>
                        <a:rPr lang="en-US" dirty="0" smtClean="0"/>
                        <a:t>Offsite</a:t>
                      </a:r>
                      <a:r>
                        <a:rPr lang="en-US" baseline="0" dirty="0" smtClean="0"/>
                        <a:t> city-required improvement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$415,000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</a:tr>
              <a:tr h="352308">
                <a:tc>
                  <a:txBody>
                    <a:bodyPr/>
                    <a:lstStyle/>
                    <a:p>
                      <a:r>
                        <a:rPr lang="en-US" dirty="0" smtClean="0"/>
                        <a:t>Soil remediation</a:t>
                      </a:r>
                      <a:endParaRPr lang="en-US" dirty="0"/>
                    </a:p>
                  </a:txBody>
                  <a:tcP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$600,000</a:t>
                      </a:r>
                      <a:endParaRPr lang="en-US" dirty="0"/>
                    </a:p>
                  </a:txBody>
                  <a:tcP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538">
                <a:tc>
                  <a:txBody>
                    <a:bodyPr/>
                    <a:lstStyle/>
                    <a:p>
                      <a:r>
                        <a:rPr lang="en-US" b="1" cap="small" dirty="0" smtClean="0"/>
                        <a:t>Total</a:t>
                      </a:r>
                      <a:r>
                        <a:rPr lang="en-US" b="1" cap="small" baseline="0" dirty="0" smtClean="0"/>
                        <a:t> Property &amp; Site Cost</a:t>
                      </a:r>
                      <a:endParaRPr lang="en-US" b="1" cap="small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$1,968,221</a:t>
                      </a:r>
                    </a:p>
                    <a:p>
                      <a:pPr algn="r"/>
                      <a:endParaRPr lang="en-US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1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5230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</a:tr>
              <a:tr h="415679">
                <a:tc>
                  <a:txBody>
                    <a:bodyPr/>
                    <a:lstStyle/>
                    <a:p>
                      <a:r>
                        <a:rPr lang="en-US" dirty="0" smtClean="0"/>
                        <a:t>2016 General</a:t>
                      </a:r>
                      <a:r>
                        <a:rPr lang="en-US" baseline="0" dirty="0" smtClean="0"/>
                        <a:t> Session appropriation</a:t>
                      </a:r>
                      <a:endParaRPr lang="en-US" dirty="0"/>
                    </a:p>
                  </a:txBody>
                  <a:tcP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$700,000</a:t>
                      </a:r>
                    </a:p>
                  </a:txBody>
                  <a:tcP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538">
                <a:tc>
                  <a:txBody>
                    <a:bodyPr/>
                    <a:lstStyle/>
                    <a:p>
                      <a:r>
                        <a:rPr lang="en-US" b="1" cap="small" baseline="0" dirty="0" smtClean="0"/>
                        <a:t>Funding Shortfall</a:t>
                      </a:r>
                      <a:endParaRPr lang="en-US" b="1" cap="small" baseline="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$1,268,221</a:t>
                      </a:r>
                    </a:p>
                    <a:p>
                      <a:pPr algn="r"/>
                      <a:endParaRPr lang="en-US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1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523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0" y="4900940"/>
            <a:ext cx="5333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2</a:t>
            </a:r>
            <a:r>
              <a:rPr lang="en-US" sz="900" dirty="0" smtClean="0"/>
              <a:t> | 6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83176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67" y="4933951"/>
            <a:ext cx="1501616" cy="163069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88968" y="285750"/>
            <a:ext cx="5502232" cy="402280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cap="small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Construction Costs</a:t>
            </a:r>
            <a:endParaRPr lang="en-US" cap="small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199002"/>
              </p:ext>
            </p:extLst>
          </p:nvPr>
        </p:nvGraphicFramePr>
        <p:xfrm>
          <a:off x="457200" y="1123950"/>
          <a:ext cx="8153399" cy="34916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53000"/>
                <a:gridCol w="1725848"/>
                <a:gridCol w="1474551"/>
              </a:tblGrid>
              <a:tr h="370158">
                <a:tc>
                  <a:txBody>
                    <a:bodyPr/>
                    <a:lstStyle/>
                    <a:p>
                      <a:r>
                        <a:rPr lang="en-US" dirty="0" smtClean="0"/>
                        <a:t>Construction &amp; soft</a:t>
                      </a:r>
                      <a:r>
                        <a:rPr lang="en-US" baseline="0" dirty="0" smtClean="0"/>
                        <a:t> costs</a:t>
                      </a:r>
                      <a:endParaRPr lang="en-US" dirty="0"/>
                    </a:p>
                  </a:txBody>
                  <a:tcP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$15,923,804</a:t>
                      </a:r>
                      <a:endParaRPr lang="en-US" dirty="0"/>
                    </a:p>
                  </a:txBody>
                  <a:tcP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578">
                <a:tc>
                  <a:txBody>
                    <a:bodyPr/>
                    <a:lstStyle/>
                    <a:p>
                      <a:r>
                        <a:rPr lang="en-US" b="1" cap="small" baseline="0" dirty="0" smtClean="0"/>
                        <a:t>Total Construction Costs</a:t>
                      </a:r>
                      <a:endParaRPr lang="en-US" b="1" cap="small" baseline="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$15,923,804</a:t>
                      </a:r>
                      <a:endParaRPr lang="en-US" b="1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158">
                <a:tc>
                  <a:txBody>
                    <a:bodyPr/>
                    <a:lstStyle/>
                    <a:p>
                      <a:r>
                        <a:rPr lang="en-US" dirty="0" smtClean="0"/>
                        <a:t>2017 General Session appropriation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$10,500,000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158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2018 General Session supplemental appropriation</a:t>
                      </a:r>
                      <a:endParaRPr lang="en-US" sz="1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$713,000</a:t>
                      </a:r>
                      <a:endParaRPr lang="en-US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762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USDB funds</a:t>
                      </a:r>
                      <a:endParaRPr lang="en-US" sz="1800" dirty="0"/>
                    </a:p>
                  </a:txBody>
                  <a:tcP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$1,025,000</a:t>
                      </a:r>
                      <a:endParaRPr lang="en-US" dirty="0"/>
                    </a:p>
                  </a:txBody>
                  <a:tcP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524">
                <a:tc>
                  <a:txBody>
                    <a:bodyPr/>
                    <a:lstStyle/>
                    <a:p>
                      <a:r>
                        <a:rPr lang="en-US" b="1" cap="small" dirty="0" smtClean="0"/>
                        <a:t>Funding</a:t>
                      </a:r>
                      <a:r>
                        <a:rPr lang="en-US" b="1" cap="small" baseline="0" dirty="0" smtClean="0"/>
                        <a:t> Subtotal</a:t>
                      </a:r>
                      <a:endParaRPr lang="en-US" b="1" cap="small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$12,238,000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158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Value Engineering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($1,958,879)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158">
                <a:tc>
                  <a:txBody>
                    <a:bodyPr/>
                    <a:lstStyle/>
                    <a:p>
                      <a:r>
                        <a:rPr lang="en-US" b="1" cap="small" dirty="0" smtClean="0"/>
                        <a:t>Funding</a:t>
                      </a:r>
                      <a:r>
                        <a:rPr lang="en-US" b="1" cap="small" baseline="0" dirty="0" smtClean="0"/>
                        <a:t> Shortfall</a:t>
                      </a:r>
                      <a:endParaRPr lang="en-US" b="1" cap="small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$1,726,925</a:t>
                      </a:r>
                      <a:endParaRPr lang="en-US" b="1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4900940"/>
            <a:ext cx="5333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3</a:t>
            </a:r>
            <a:r>
              <a:rPr lang="en-US" sz="900" dirty="0" smtClean="0"/>
              <a:t> | 6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55824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10599</TotalTime>
  <Words>1611</Words>
  <Application>Microsoft Office PowerPoint</Application>
  <PresentationFormat>On-screen Show (16:9)</PresentationFormat>
  <Paragraphs>494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State of Utah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Proposals for Capital Development Metrics</dc:title>
  <dc:creator>Sarah Boll</dc:creator>
  <cp:lastModifiedBy>Jake Njord</cp:lastModifiedBy>
  <cp:revision>216</cp:revision>
  <dcterms:created xsi:type="dcterms:W3CDTF">2018-01-30T20:12:34Z</dcterms:created>
  <dcterms:modified xsi:type="dcterms:W3CDTF">2019-02-11T18:13:08Z</dcterms:modified>
</cp:coreProperties>
</file>